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65"/>
  </p:notesMasterIdLst>
  <p:handoutMasterIdLst>
    <p:handoutMasterId r:id="rId66"/>
  </p:handoutMasterIdLst>
  <p:sldIdLst>
    <p:sldId id="650" r:id="rId2"/>
    <p:sldId id="840" r:id="rId3"/>
    <p:sldId id="799" r:id="rId4"/>
    <p:sldId id="675" r:id="rId5"/>
    <p:sldId id="800" r:id="rId6"/>
    <p:sldId id="801" r:id="rId7"/>
    <p:sldId id="802" r:id="rId8"/>
    <p:sldId id="804" r:id="rId9"/>
    <p:sldId id="805" r:id="rId10"/>
    <p:sldId id="841" r:id="rId11"/>
    <p:sldId id="845" r:id="rId12"/>
    <p:sldId id="843" r:id="rId13"/>
    <p:sldId id="844" r:id="rId14"/>
    <p:sldId id="806" r:id="rId15"/>
    <p:sldId id="807" r:id="rId16"/>
    <p:sldId id="809" r:id="rId17"/>
    <p:sldId id="808" r:id="rId18"/>
    <p:sldId id="869" r:id="rId19"/>
    <p:sldId id="810" r:id="rId20"/>
    <p:sldId id="870" r:id="rId21"/>
    <p:sldId id="811" r:id="rId22"/>
    <p:sldId id="812" r:id="rId23"/>
    <p:sldId id="813" r:id="rId24"/>
    <p:sldId id="814" r:id="rId25"/>
    <p:sldId id="815" r:id="rId26"/>
    <p:sldId id="816" r:id="rId27"/>
    <p:sldId id="817" r:id="rId28"/>
    <p:sldId id="818" r:id="rId29"/>
    <p:sldId id="867" r:id="rId30"/>
    <p:sldId id="820" r:id="rId31"/>
    <p:sldId id="819" r:id="rId32"/>
    <p:sldId id="821" r:id="rId33"/>
    <p:sldId id="822" r:id="rId34"/>
    <p:sldId id="823" r:id="rId35"/>
    <p:sldId id="839" r:id="rId36"/>
    <p:sldId id="824" r:id="rId37"/>
    <p:sldId id="825" r:id="rId38"/>
    <p:sldId id="826" r:id="rId39"/>
    <p:sldId id="836" r:id="rId40"/>
    <p:sldId id="827" r:id="rId41"/>
    <p:sldId id="833" r:id="rId42"/>
    <p:sldId id="834" r:id="rId43"/>
    <p:sldId id="828" r:id="rId44"/>
    <p:sldId id="829" r:id="rId45"/>
    <p:sldId id="830" r:id="rId46"/>
    <p:sldId id="837" r:id="rId47"/>
    <p:sldId id="847" r:id="rId48"/>
    <p:sldId id="848" r:id="rId49"/>
    <p:sldId id="849" r:id="rId50"/>
    <p:sldId id="850" r:id="rId51"/>
    <p:sldId id="851" r:id="rId52"/>
    <p:sldId id="852" r:id="rId53"/>
    <p:sldId id="853" r:id="rId54"/>
    <p:sldId id="854" r:id="rId55"/>
    <p:sldId id="855" r:id="rId56"/>
    <p:sldId id="871" r:id="rId57"/>
    <p:sldId id="856" r:id="rId58"/>
    <p:sldId id="857" r:id="rId59"/>
    <p:sldId id="858" r:id="rId60"/>
    <p:sldId id="859" r:id="rId61"/>
    <p:sldId id="860" r:id="rId62"/>
    <p:sldId id="861" r:id="rId63"/>
    <p:sldId id="864" r:id="rId64"/>
  </p:sldIdLst>
  <p:sldSz cx="9144000" cy="6858000" type="screen4x3"/>
  <p:notesSz cx="7010400" cy="9296400"/>
  <p:defaultTextStyle>
    <a:defPPr>
      <a:defRPr lang="es-C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A929"/>
    <a:srgbClr val="92D050"/>
    <a:srgbClr val="00A0DF"/>
    <a:srgbClr val="3C9E72"/>
    <a:srgbClr val="0099CC"/>
    <a:srgbClr val="FF9933"/>
    <a:srgbClr val="DC291E"/>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Estilo oscuro 1 - Énfasi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25E5076-3810-47DD-B79F-674D7AD40C01}" styleName="Estilo oscuro 1 - Énfasi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5341" autoAdjust="0"/>
  </p:normalViewPr>
  <p:slideViewPr>
    <p:cSldViewPr>
      <p:cViewPr>
        <p:scale>
          <a:sx n="77" d="100"/>
          <a:sy n="77" d="100"/>
        </p:scale>
        <p:origin x="-1158" y="1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64"/>
    </p:cViewPr>
  </p:sorterViewPr>
  <p:notesViewPr>
    <p:cSldViewPr>
      <p:cViewPr varScale="1">
        <p:scale>
          <a:sx n="52" d="100"/>
          <a:sy n="52" d="100"/>
        </p:scale>
        <p:origin x="-2892" y="-10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Camila%20Leclerc\Desktop\Datos%20para%20informe%20estadistico.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Camila%20Leclerc\Desktop\Datos%20para%20informe%20estadistico.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C:\Users\Camila%20Leclerc\Desktop\Datos%20para%20informe%20estadistico.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C:\Users\Camila%20Leclerc\Desktop\Datos%20para%20informe%20estadistico.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file:///C:\Users\Camila%20Leclerc\Desktop\Datos%20para%20informe%20estadistic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s-CL" sz="1800" dirty="0"/>
              <a:t>Participación por categorías</a:t>
            </a:r>
          </a:p>
        </c:rich>
      </c:tx>
      <c:layout/>
      <c:overlay val="0"/>
      <c:spPr>
        <a:noFill/>
        <a:ln>
          <a:noFill/>
        </a:ln>
        <a:effectLst/>
      </c:spPr>
    </c:title>
    <c:autoTitleDeleted val="0"/>
    <c:plotArea>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0"/>
              <c:layout/>
              <c:tx>
                <c:rich>
                  <a:bodyPr/>
                  <a:lstStyle/>
                  <a:p>
                    <a:r>
                      <a:rPr lang="en-US"/>
                      <a:t>805</a:t>
                    </a:r>
                  </a:p>
                </c:rich>
              </c:tx>
              <c:dLblPos val="outEnd"/>
              <c:showLegendKey val="0"/>
              <c:showVal val="0"/>
              <c:showCatName val="1"/>
              <c:showSerName val="0"/>
              <c:showPercent val="1"/>
              <c:showBubbleSize val="0"/>
              <c:extLst>
                <c:ext xmlns:c15="http://schemas.microsoft.com/office/drawing/2012/chart" uri="{CE6537A1-D6FC-4f65-9D91-7224C49458BB}"/>
              </c:extLst>
            </c:dLbl>
            <c:dLbl>
              <c:idx val="1"/>
              <c:layout/>
              <c:tx>
                <c:rich>
                  <a:bodyPr/>
                  <a:lstStyle/>
                  <a:p>
                    <a:r>
                      <a:rPr lang="en-US"/>
                      <a:t>721</a:t>
                    </a:r>
                  </a:p>
                </c:rich>
              </c:tx>
              <c:dLblPos val="outEnd"/>
              <c:showLegendKey val="0"/>
              <c:showVal val="0"/>
              <c:showCatName val="1"/>
              <c:showSerName val="0"/>
              <c:showPercent val="1"/>
              <c:showBubbleSize val="0"/>
              <c:extLst>
                <c:ext xmlns:c15="http://schemas.microsoft.com/office/drawing/2012/chart" uri="{CE6537A1-D6FC-4f65-9D91-7224C49458BB}"/>
              </c:extLst>
            </c:dLbl>
            <c:dLbl>
              <c:idx val="2"/>
              <c:layout/>
              <c:tx>
                <c:rich>
                  <a:bodyPr/>
                  <a:lstStyle/>
                  <a:p>
                    <a:r>
                      <a:rPr lang="en-US"/>
                      <a:t>662</a:t>
                    </a:r>
                  </a:p>
                </c:rich>
              </c:tx>
              <c:dLblPos val="outEnd"/>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s-CL"/>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('Participación por categoria'!$B$1;'Participación por categoria'!$C$1;'Participación por categoria'!$D$1)</c:f>
              <c:strCache>
                <c:ptCount val="3"/>
                <c:pt idx="0">
                  <c:v>Historias Campesinas</c:v>
                </c:pt>
                <c:pt idx="1">
                  <c:v>Me lo contó mi abuelito</c:v>
                </c:pt>
                <c:pt idx="2">
                  <c:v>Poesía del mundo rural</c:v>
                </c:pt>
              </c:strCache>
            </c:strRef>
          </c:cat>
          <c:val>
            <c:numRef>
              <c:f>('Participación por categoria'!$B$18;'Participación por categoria'!$C$18;'Participación por categoria'!$D$18)</c:f>
              <c:numCache>
                <c:formatCode>General</c:formatCode>
                <c:ptCount val="3"/>
                <c:pt idx="0">
                  <c:v>805</c:v>
                </c:pt>
                <c:pt idx="1">
                  <c:v>721</c:v>
                </c:pt>
                <c:pt idx="2">
                  <c:v>662</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CL"/>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s-C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sz="1600" dirty="0" smtClean="0">
                <a:solidFill>
                  <a:schemeClr val="tx1">
                    <a:lumMod val="85000"/>
                    <a:lumOff val="15000"/>
                  </a:schemeClr>
                </a:solidFill>
              </a:rPr>
              <a:t>PARTICIPACIÓN POR CATEGORÍA-REGIÓN</a:t>
            </a:r>
            <a:endParaRPr lang="en-US" sz="1600" dirty="0">
              <a:solidFill>
                <a:schemeClr val="tx1">
                  <a:lumMod val="85000"/>
                  <a:lumOff val="15000"/>
                </a:schemeClr>
              </a:solidFill>
            </a:endParaRPr>
          </a:p>
        </c:rich>
      </c:tx>
      <c:layout/>
      <c:overlay val="0"/>
      <c:spPr>
        <a:noFill/>
        <a:ln>
          <a:noFill/>
        </a:ln>
        <a:effectLst/>
      </c:spPr>
    </c:title>
    <c:autoTitleDeleted val="0"/>
    <c:plotArea>
      <c:layout/>
      <c:barChart>
        <c:barDir val="col"/>
        <c:grouping val="clustered"/>
        <c:varyColors val="0"/>
        <c:ser>
          <c:idx val="0"/>
          <c:order val="0"/>
          <c:tx>
            <c:strRef>
              <c:f>'Comparación por región-categori'!$B$1</c:f>
              <c:strCache>
                <c:ptCount val="1"/>
                <c:pt idx="0">
                  <c:v>Historias Campesinas</c:v>
                </c:pt>
              </c:strCache>
            </c:strRef>
          </c:tx>
          <c:spPr>
            <a:solidFill>
              <a:schemeClr val="accent1"/>
            </a:solidFill>
            <a:ln>
              <a:noFill/>
            </a:ln>
            <a:effectLst/>
          </c:spPr>
          <c:invertIfNegative val="0"/>
          <c:cat>
            <c:strRef>
              <c:f>'Comparación por región-categori'!$A$2:$A$17</c:f>
              <c:strCache>
                <c:ptCount val="16"/>
                <c:pt idx="0">
                  <c:v>15. Arica y Parinacota</c:v>
                </c:pt>
                <c:pt idx="1">
                  <c:v>1. Tarapacá</c:v>
                </c:pt>
                <c:pt idx="2">
                  <c:v>2. Antofagasta</c:v>
                </c:pt>
                <c:pt idx="3">
                  <c:v>3. Atacama</c:v>
                </c:pt>
                <c:pt idx="4">
                  <c:v>4. Coquimbo</c:v>
                </c:pt>
                <c:pt idx="5">
                  <c:v>5. Valparaíso</c:v>
                </c:pt>
                <c:pt idx="6">
                  <c:v>Metropolitana</c:v>
                </c:pt>
                <c:pt idx="7">
                  <c:v>6. O'Higgins</c:v>
                </c:pt>
                <c:pt idx="8">
                  <c:v>7. Maule</c:v>
                </c:pt>
                <c:pt idx="9">
                  <c:v>8. Biobío</c:v>
                </c:pt>
                <c:pt idx="10">
                  <c:v>9. La Araucanía</c:v>
                </c:pt>
                <c:pt idx="11">
                  <c:v>14. Los Ríos</c:v>
                </c:pt>
                <c:pt idx="12">
                  <c:v>10. Los Lagos</c:v>
                </c:pt>
                <c:pt idx="13">
                  <c:v>11. Aysén</c:v>
                </c:pt>
                <c:pt idx="14">
                  <c:v>12. Magallanes</c:v>
                </c:pt>
                <c:pt idx="15">
                  <c:v>Sin información</c:v>
                </c:pt>
              </c:strCache>
            </c:strRef>
          </c:cat>
          <c:val>
            <c:numRef>
              <c:f>'Comparación por región-categori'!$B$2:$B$17</c:f>
              <c:numCache>
                <c:formatCode>General</c:formatCode>
                <c:ptCount val="16"/>
                <c:pt idx="0">
                  <c:v>16</c:v>
                </c:pt>
                <c:pt idx="1">
                  <c:v>30</c:v>
                </c:pt>
                <c:pt idx="2">
                  <c:v>10</c:v>
                </c:pt>
                <c:pt idx="3">
                  <c:v>17</c:v>
                </c:pt>
                <c:pt idx="4">
                  <c:v>106</c:v>
                </c:pt>
                <c:pt idx="5">
                  <c:v>73</c:v>
                </c:pt>
                <c:pt idx="6">
                  <c:v>141</c:v>
                </c:pt>
                <c:pt idx="7">
                  <c:v>69</c:v>
                </c:pt>
                <c:pt idx="8">
                  <c:v>71</c:v>
                </c:pt>
                <c:pt idx="9">
                  <c:v>81</c:v>
                </c:pt>
                <c:pt idx="10">
                  <c:v>39</c:v>
                </c:pt>
                <c:pt idx="11">
                  <c:v>42</c:v>
                </c:pt>
                <c:pt idx="12">
                  <c:v>62</c:v>
                </c:pt>
                <c:pt idx="13">
                  <c:v>33</c:v>
                </c:pt>
                <c:pt idx="14">
                  <c:v>15</c:v>
                </c:pt>
              </c:numCache>
            </c:numRef>
          </c:val>
        </c:ser>
        <c:ser>
          <c:idx val="1"/>
          <c:order val="1"/>
          <c:tx>
            <c:strRef>
              <c:f>'Comparación por región-categori'!$C$1</c:f>
              <c:strCache>
                <c:ptCount val="1"/>
                <c:pt idx="0">
                  <c:v>Me lo contó mi abuelito</c:v>
                </c:pt>
              </c:strCache>
            </c:strRef>
          </c:tx>
          <c:spPr>
            <a:solidFill>
              <a:schemeClr val="accent2"/>
            </a:solidFill>
            <a:ln>
              <a:noFill/>
            </a:ln>
            <a:effectLst/>
          </c:spPr>
          <c:invertIfNegative val="0"/>
          <c:cat>
            <c:strRef>
              <c:f>'Comparación por región-categori'!$A$2:$A$17</c:f>
              <c:strCache>
                <c:ptCount val="16"/>
                <c:pt idx="0">
                  <c:v>15. Arica y Parinacota</c:v>
                </c:pt>
                <c:pt idx="1">
                  <c:v>1. Tarapacá</c:v>
                </c:pt>
                <c:pt idx="2">
                  <c:v>2. Antofagasta</c:v>
                </c:pt>
                <c:pt idx="3">
                  <c:v>3. Atacama</c:v>
                </c:pt>
                <c:pt idx="4">
                  <c:v>4. Coquimbo</c:v>
                </c:pt>
                <c:pt idx="5">
                  <c:v>5. Valparaíso</c:v>
                </c:pt>
                <c:pt idx="6">
                  <c:v>Metropolitana</c:v>
                </c:pt>
                <c:pt idx="7">
                  <c:v>6. O'Higgins</c:v>
                </c:pt>
                <c:pt idx="8">
                  <c:v>7. Maule</c:v>
                </c:pt>
                <c:pt idx="9">
                  <c:v>8. Biobío</c:v>
                </c:pt>
                <c:pt idx="10">
                  <c:v>9. La Araucanía</c:v>
                </c:pt>
                <c:pt idx="11">
                  <c:v>14. Los Ríos</c:v>
                </c:pt>
                <c:pt idx="12">
                  <c:v>10. Los Lagos</c:v>
                </c:pt>
                <c:pt idx="13">
                  <c:v>11. Aysén</c:v>
                </c:pt>
                <c:pt idx="14">
                  <c:v>12. Magallanes</c:v>
                </c:pt>
                <c:pt idx="15">
                  <c:v>Sin información</c:v>
                </c:pt>
              </c:strCache>
            </c:strRef>
          </c:cat>
          <c:val>
            <c:numRef>
              <c:f>'Comparación por región-categori'!$C$2:$C$17</c:f>
              <c:numCache>
                <c:formatCode>General</c:formatCode>
                <c:ptCount val="16"/>
                <c:pt idx="0">
                  <c:v>65</c:v>
                </c:pt>
                <c:pt idx="1">
                  <c:v>166</c:v>
                </c:pt>
                <c:pt idx="2">
                  <c:v>2</c:v>
                </c:pt>
                <c:pt idx="3">
                  <c:v>2</c:v>
                </c:pt>
                <c:pt idx="4">
                  <c:v>71</c:v>
                </c:pt>
                <c:pt idx="5">
                  <c:v>46</c:v>
                </c:pt>
                <c:pt idx="6">
                  <c:v>27</c:v>
                </c:pt>
                <c:pt idx="7">
                  <c:v>55</c:v>
                </c:pt>
                <c:pt idx="8">
                  <c:v>67</c:v>
                </c:pt>
                <c:pt idx="9">
                  <c:v>55</c:v>
                </c:pt>
                <c:pt idx="10">
                  <c:v>20</c:v>
                </c:pt>
                <c:pt idx="11">
                  <c:v>32</c:v>
                </c:pt>
                <c:pt idx="12">
                  <c:v>48</c:v>
                </c:pt>
                <c:pt idx="13">
                  <c:v>56</c:v>
                </c:pt>
                <c:pt idx="14">
                  <c:v>9</c:v>
                </c:pt>
              </c:numCache>
            </c:numRef>
          </c:val>
        </c:ser>
        <c:ser>
          <c:idx val="2"/>
          <c:order val="2"/>
          <c:tx>
            <c:strRef>
              <c:f>'Comparación por región-categori'!$D$1</c:f>
              <c:strCache>
                <c:ptCount val="1"/>
                <c:pt idx="0">
                  <c:v>Poesía del mundo rural</c:v>
                </c:pt>
              </c:strCache>
            </c:strRef>
          </c:tx>
          <c:spPr>
            <a:solidFill>
              <a:schemeClr val="accent3"/>
            </a:solidFill>
            <a:ln>
              <a:noFill/>
            </a:ln>
            <a:effectLst/>
          </c:spPr>
          <c:invertIfNegative val="0"/>
          <c:cat>
            <c:strRef>
              <c:f>'Comparación por región-categori'!$A$2:$A$17</c:f>
              <c:strCache>
                <c:ptCount val="16"/>
                <c:pt idx="0">
                  <c:v>15. Arica y Parinacota</c:v>
                </c:pt>
                <c:pt idx="1">
                  <c:v>1. Tarapacá</c:v>
                </c:pt>
                <c:pt idx="2">
                  <c:v>2. Antofagasta</c:v>
                </c:pt>
                <c:pt idx="3">
                  <c:v>3. Atacama</c:v>
                </c:pt>
                <c:pt idx="4">
                  <c:v>4. Coquimbo</c:v>
                </c:pt>
                <c:pt idx="5">
                  <c:v>5. Valparaíso</c:v>
                </c:pt>
                <c:pt idx="6">
                  <c:v>Metropolitana</c:v>
                </c:pt>
                <c:pt idx="7">
                  <c:v>6. O'Higgins</c:v>
                </c:pt>
                <c:pt idx="8">
                  <c:v>7. Maule</c:v>
                </c:pt>
                <c:pt idx="9">
                  <c:v>8. Biobío</c:v>
                </c:pt>
                <c:pt idx="10">
                  <c:v>9. La Araucanía</c:v>
                </c:pt>
                <c:pt idx="11">
                  <c:v>14. Los Ríos</c:v>
                </c:pt>
                <c:pt idx="12">
                  <c:v>10. Los Lagos</c:v>
                </c:pt>
                <c:pt idx="13">
                  <c:v>11. Aysén</c:v>
                </c:pt>
                <c:pt idx="14">
                  <c:v>12. Magallanes</c:v>
                </c:pt>
                <c:pt idx="15">
                  <c:v>Sin información</c:v>
                </c:pt>
              </c:strCache>
            </c:strRef>
          </c:cat>
          <c:val>
            <c:numRef>
              <c:f>'Comparación por región-categori'!$D$2:$D$17</c:f>
              <c:numCache>
                <c:formatCode>General</c:formatCode>
                <c:ptCount val="16"/>
                <c:pt idx="0">
                  <c:v>21</c:v>
                </c:pt>
                <c:pt idx="1">
                  <c:v>19</c:v>
                </c:pt>
                <c:pt idx="2">
                  <c:v>7</c:v>
                </c:pt>
                <c:pt idx="3">
                  <c:v>13</c:v>
                </c:pt>
                <c:pt idx="4">
                  <c:v>89</c:v>
                </c:pt>
                <c:pt idx="5">
                  <c:v>61</c:v>
                </c:pt>
                <c:pt idx="6">
                  <c:v>111</c:v>
                </c:pt>
                <c:pt idx="7">
                  <c:v>73</c:v>
                </c:pt>
                <c:pt idx="8">
                  <c:v>49</c:v>
                </c:pt>
                <c:pt idx="9">
                  <c:v>70</c:v>
                </c:pt>
                <c:pt idx="10">
                  <c:v>39</c:v>
                </c:pt>
                <c:pt idx="11">
                  <c:v>25</c:v>
                </c:pt>
                <c:pt idx="12">
                  <c:v>37</c:v>
                </c:pt>
                <c:pt idx="13">
                  <c:v>28</c:v>
                </c:pt>
                <c:pt idx="14">
                  <c:v>20</c:v>
                </c:pt>
              </c:numCache>
            </c:numRef>
          </c:val>
        </c:ser>
        <c:ser>
          <c:idx val="3"/>
          <c:order val="3"/>
          <c:tx>
            <c:strRef>
              <c:f>'Comparación por región-categori'!$E$1</c:f>
              <c:strCache>
                <c:ptCount val="1"/>
                <c:pt idx="0">
                  <c:v>Sin información</c:v>
                </c:pt>
              </c:strCache>
            </c:strRef>
          </c:tx>
          <c:spPr>
            <a:solidFill>
              <a:schemeClr val="accent4"/>
            </a:solidFill>
            <a:ln>
              <a:noFill/>
            </a:ln>
            <a:effectLst/>
          </c:spPr>
          <c:invertIfNegative val="0"/>
          <c:cat>
            <c:strRef>
              <c:f>'Comparación por región-categori'!$A$2:$A$17</c:f>
              <c:strCache>
                <c:ptCount val="16"/>
                <c:pt idx="0">
                  <c:v>15. Arica y Parinacota</c:v>
                </c:pt>
                <c:pt idx="1">
                  <c:v>1. Tarapacá</c:v>
                </c:pt>
                <c:pt idx="2">
                  <c:v>2. Antofagasta</c:v>
                </c:pt>
                <c:pt idx="3">
                  <c:v>3. Atacama</c:v>
                </c:pt>
                <c:pt idx="4">
                  <c:v>4. Coquimbo</c:v>
                </c:pt>
                <c:pt idx="5">
                  <c:v>5. Valparaíso</c:v>
                </c:pt>
                <c:pt idx="6">
                  <c:v>Metropolitana</c:v>
                </c:pt>
                <c:pt idx="7">
                  <c:v>6. O'Higgins</c:v>
                </c:pt>
                <c:pt idx="8">
                  <c:v>7. Maule</c:v>
                </c:pt>
                <c:pt idx="9">
                  <c:v>8. Biobío</c:v>
                </c:pt>
                <c:pt idx="10">
                  <c:v>9. La Araucanía</c:v>
                </c:pt>
                <c:pt idx="11">
                  <c:v>14. Los Ríos</c:v>
                </c:pt>
                <c:pt idx="12">
                  <c:v>10. Los Lagos</c:v>
                </c:pt>
                <c:pt idx="13">
                  <c:v>11. Aysén</c:v>
                </c:pt>
                <c:pt idx="14">
                  <c:v>12. Magallanes</c:v>
                </c:pt>
                <c:pt idx="15">
                  <c:v>Sin información</c:v>
                </c:pt>
              </c:strCache>
            </c:strRef>
          </c:cat>
          <c:val>
            <c:numRef>
              <c:f>'Comparación por región-categori'!$E$2:$E$17</c:f>
              <c:numCache>
                <c:formatCode>General</c:formatCode>
                <c:ptCount val="16"/>
                <c:pt idx="15">
                  <c:v>1</c:v>
                </c:pt>
              </c:numCache>
            </c:numRef>
          </c:val>
        </c:ser>
        <c:dLbls>
          <c:showLegendKey val="0"/>
          <c:showVal val="0"/>
          <c:showCatName val="0"/>
          <c:showSerName val="0"/>
          <c:showPercent val="0"/>
          <c:showBubbleSize val="0"/>
        </c:dLbls>
        <c:gapWidth val="267"/>
        <c:overlap val="-43"/>
        <c:axId val="174248320"/>
        <c:axId val="174249856"/>
      </c:barChart>
      <c:catAx>
        <c:axId val="174248320"/>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s-CL"/>
          </a:p>
        </c:txPr>
        <c:crossAx val="174249856"/>
        <c:crosses val="autoZero"/>
        <c:auto val="1"/>
        <c:lblAlgn val="ctr"/>
        <c:lblOffset val="100"/>
        <c:noMultiLvlLbl val="0"/>
      </c:catAx>
      <c:valAx>
        <c:axId val="174249856"/>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s-CL"/>
          </a:p>
        </c:txPr>
        <c:crossAx val="174248320"/>
        <c:crosses val="autoZero"/>
        <c:crossBetween val="between"/>
      </c:valAx>
      <c:spPr>
        <a:pattFill prst="ltDnDiag">
          <a:fgClr>
            <a:schemeClr val="dk1">
              <a:lumMod val="15000"/>
              <a:lumOff val="85000"/>
            </a:schemeClr>
          </a:fgClr>
          <a:bgClr>
            <a:schemeClr val="lt1"/>
          </a:bgClr>
        </a:pattFill>
        <a:ln>
          <a:noFill/>
        </a:ln>
        <a:effectLst/>
      </c:spPr>
    </c:plotArea>
    <c:legend>
      <c:legendPos val="b"/>
      <c:layout/>
      <c:overlay val="0"/>
      <c:spPr>
        <a:noFill/>
        <a:ln>
          <a:noFill/>
        </a:ln>
        <a:effectLst/>
      </c:spPr>
      <c:txPr>
        <a:bodyPr rot="0" spcFirstLastPara="1" vertOverflow="ellipsis" vert="horz" wrap="square" anchor="ctr" anchorCtr="1"/>
        <a:lstStyle/>
        <a:p>
          <a:pPr>
            <a:defRPr sz="1000" b="0" i="0" u="none" strike="noStrike" kern="1200" baseline="0">
              <a:solidFill>
                <a:schemeClr val="dk1">
                  <a:lumMod val="65000"/>
                  <a:lumOff val="35000"/>
                </a:schemeClr>
              </a:solidFill>
              <a:latin typeface="+mn-lt"/>
              <a:ea typeface="+mn-ea"/>
              <a:cs typeface="+mn-cs"/>
            </a:defRPr>
          </a:pPr>
          <a:endParaRPr lang="es-CL"/>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dirty="0">
                <a:solidFill>
                  <a:schemeClr val="tx1">
                    <a:lumMod val="85000"/>
                    <a:lumOff val="15000"/>
                  </a:schemeClr>
                </a:solidFill>
              </a:rPr>
              <a:t> </a:t>
            </a:r>
            <a:r>
              <a:rPr lang="en-US" sz="1400" b="1" dirty="0" err="1">
                <a:solidFill>
                  <a:schemeClr val="tx1">
                    <a:lumMod val="85000"/>
                    <a:lumOff val="15000"/>
                  </a:schemeClr>
                </a:solidFill>
              </a:rPr>
              <a:t>Género</a:t>
            </a:r>
            <a:endParaRPr lang="en-US" sz="1400" b="1" dirty="0">
              <a:solidFill>
                <a:schemeClr val="tx1">
                  <a:lumMod val="85000"/>
                  <a:lumOff val="15000"/>
                </a:schemeClr>
              </a:solidFill>
            </a:endParaRPr>
          </a:p>
        </c:rich>
      </c:tx>
      <c:layout>
        <c:manualLayout>
          <c:xMode val="edge"/>
          <c:yMode val="edge"/>
          <c:x val="0.39812727075103393"/>
          <c:y val="2.1235179614227571E-2"/>
        </c:manualLayout>
      </c:layout>
      <c:overlay val="0"/>
      <c:spPr>
        <a:noFill/>
        <a:ln>
          <a:noFill/>
        </a:ln>
        <a:effectLst/>
      </c:spPr>
    </c:title>
    <c:autoTitleDeleted val="0"/>
    <c:plotArea>
      <c:layout>
        <c:manualLayout>
          <c:layoutTarget val="inner"/>
          <c:xMode val="edge"/>
          <c:yMode val="edge"/>
          <c:x val="2.4892509617560534E-2"/>
          <c:y val="0.24440967176041592"/>
          <c:w val="0.95019807583474813"/>
          <c:h val="0.67777327568801915"/>
        </c:manualLayout>
      </c:layout>
      <c:barChart>
        <c:barDir val="col"/>
        <c:grouping val="stacked"/>
        <c:varyColors val="1"/>
        <c:ser>
          <c:idx val="0"/>
          <c:order val="0"/>
          <c:tx>
            <c:strRef>
              <c:f>Género!$A$39</c:f>
              <c:strCache>
                <c:ptCount val="1"/>
                <c:pt idx="0">
                  <c:v>Total Género</c:v>
                </c:pt>
              </c:strCache>
            </c:strRef>
          </c:tx>
          <c:invertIfNegative val="0"/>
          <c:dPt>
            <c:idx val="0"/>
            <c:invertIfNegative val="0"/>
            <c:bubble3D val="0"/>
            <c:spPr>
              <a:solidFill>
                <a:schemeClr val="accent6"/>
              </a:solidFill>
              <a:ln>
                <a:noFill/>
              </a:ln>
              <a:effectLst/>
            </c:spPr>
          </c:dPt>
          <c:dPt>
            <c:idx val="1"/>
            <c:invertIfNegative val="0"/>
            <c:bubble3D val="0"/>
            <c:spPr>
              <a:solidFill>
                <a:schemeClr val="accent5"/>
              </a:solidFill>
              <a:ln>
                <a:noFill/>
              </a:ln>
              <a:effectLst/>
            </c:spPr>
          </c:dPt>
          <c:dPt>
            <c:idx val="2"/>
            <c:invertIfNegative val="0"/>
            <c:bubble3D val="0"/>
            <c:spPr>
              <a:solidFill>
                <a:schemeClr val="accent4"/>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(Género!$B$22;Género!$C$22;Género!$D$22)</c:f>
              <c:strCache>
                <c:ptCount val="3"/>
                <c:pt idx="0">
                  <c:v>Femenino</c:v>
                </c:pt>
                <c:pt idx="1">
                  <c:v>Masculino </c:v>
                </c:pt>
                <c:pt idx="2">
                  <c:v>Sin información</c:v>
                </c:pt>
              </c:strCache>
            </c:strRef>
          </c:cat>
          <c:val>
            <c:numRef>
              <c:f>Género!$B$39:$D$39</c:f>
              <c:numCache>
                <c:formatCode>General</c:formatCode>
                <c:ptCount val="3"/>
                <c:pt idx="0">
                  <c:v>1154</c:v>
                </c:pt>
                <c:pt idx="1">
                  <c:v>1028</c:v>
                </c:pt>
                <c:pt idx="2">
                  <c:v>7</c:v>
                </c:pt>
              </c:numCache>
            </c:numRef>
          </c:val>
        </c:ser>
        <c:dLbls>
          <c:dLblPos val="ctr"/>
          <c:showLegendKey val="0"/>
          <c:showVal val="1"/>
          <c:showCatName val="0"/>
          <c:showSerName val="0"/>
          <c:showPercent val="0"/>
          <c:showBubbleSize val="0"/>
        </c:dLbls>
        <c:gapWidth val="150"/>
        <c:overlap val="100"/>
        <c:axId val="174307200"/>
        <c:axId val="174278528"/>
      </c:barChart>
      <c:valAx>
        <c:axId val="17427852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L"/>
          </a:p>
        </c:txPr>
        <c:crossAx val="174307200"/>
        <c:crosses val="autoZero"/>
        <c:crossBetween val="between"/>
      </c:valAx>
      <c:catAx>
        <c:axId val="17430720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s-CL"/>
          </a:p>
        </c:txPr>
        <c:crossAx val="174278528"/>
        <c:crosses val="autoZero"/>
        <c:auto val="1"/>
        <c:lblAlgn val="ctr"/>
        <c:lblOffset val="100"/>
        <c:noMultiLvlLbl val="0"/>
      </c:cat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1" dirty="0" err="1">
                <a:solidFill>
                  <a:schemeClr val="tx1">
                    <a:lumMod val="85000"/>
                    <a:lumOff val="15000"/>
                  </a:schemeClr>
                </a:solidFill>
              </a:rPr>
              <a:t>Rango</a:t>
            </a:r>
            <a:r>
              <a:rPr lang="en-US" sz="1400" b="1" dirty="0">
                <a:solidFill>
                  <a:schemeClr val="tx1">
                    <a:lumMod val="85000"/>
                    <a:lumOff val="15000"/>
                  </a:schemeClr>
                </a:solidFill>
              </a:rPr>
              <a:t> </a:t>
            </a:r>
            <a:r>
              <a:rPr lang="en-US" sz="1400" b="1" dirty="0" err="1">
                <a:solidFill>
                  <a:schemeClr val="tx1">
                    <a:lumMod val="85000"/>
                    <a:lumOff val="15000"/>
                  </a:schemeClr>
                </a:solidFill>
              </a:rPr>
              <a:t>etario</a:t>
            </a:r>
            <a:endParaRPr lang="en-US" sz="1400" b="1" dirty="0">
              <a:solidFill>
                <a:schemeClr val="tx1">
                  <a:lumMod val="85000"/>
                  <a:lumOff val="15000"/>
                </a:schemeClr>
              </a:solidFill>
            </a:endParaRPr>
          </a:p>
        </c:rich>
      </c:tx>
      <c:layout/>
      <c:overlay val="0"/>
      <c:spPr>
        <a:noFill/>
        <a:ln>
          <a:noFill/>
        </a:ln>
        <a:effectLst/>
      </c:spPr>
    </c:title>
    <c:autoTitleDeleted val="0"/>
    <c:plotArea>
      <c:layout/>
      <c:pieChart>
        <c:varyColors val="1"/>
        <c:ser>
          <c:idx val="0"/>
          <c:order val="0"/>
          <c:tx>
            <c:strRef>
              <c:f>'RANGO ETARIO'!$L$2</c:f>
              <c:strCache>
                <c:ptCount val="1"/>
                <c:pt idx="0">
                  <c:v>Cantidad</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Pt>
            <c:idx val="7"/>
            <c:bubble3D val="0"/>
            <c:spPr>
              <a:solidFill>
                <a:schemeClr val="accent2">
                  <a:lumMod val="60000"/>
                </a:schemeClr>
              </a:solidFill>
              <a:ln w="19050">
                <a:solidFill>
                  <a:schemeClr val="lt1"/>
                </a:solidFill>
              </a:ln>
              <a:effectLst/>
            </c:spPr>
          </c:dPt>
          <c:dPt>
            <c:idx val="8"/>
            <c:bubble3D val="0"/>
            <c:spPr>
              <a:solidFill>
                <a:schemeClr val="accent3">
                  <a:lumMod val="60000"/>
                </a:schemeClr>
              </a:solidFill>
              <a:ln w="19050">
                <a:solidFill>
                  <a:schemeClr val="lt1"/>
                </a:solidFill>
              </a:ln>
              <a:effectLst/>
            </c:spPr>
          </c:dPt>
          <c:dLbls>
            <c:dLbl>
              <c:idx val="6"/>
              <c:layout>
                <c:manualLayout>
                  <c:x val="-3.0968436637727977E-3"/>
                  <c:y val="3.4069190146412423E-2"/>
                </c:manualLayout>
              </c:layout>
              <c:showLegendKey val="0"/>
              <c:showVal val="1"/>
              <c:showCatName val="0"/>
              <c:showSerName val="0"/>
              <c:showPercent val="0"/>
              <c:showBubbleSize val="0"/>
              <c:separator>; </c:separator>
              <c:extLst>
                <c:ext xmlns:c15="http://schemas.microsoft.com/office/drawing/2012/chart" uri="{CE6537A1-D6FC-4f65-9D91-7224C49458BB}"/>
              </c:extLst>
            </c:dLbl>
            <c:dLbl>
              <c:idx val="7"/>
              <c:layout>
                <c:manualLayout>
                  <c:x val="2.2513971315848588E-2"/>
                  <c:y val="1.4846895318509584E-2"/>
                </c:manualLayout>
              </c:layout>
              <c:showLegendKey val="0"/>
              <c:showVal val="1"/>
              <c:showCatName val="0"/>
              <c:showSerName val="0"/>
              <c:showPercent val="0"/>
              <c:showBubbleSize val="0"/>
              <c:separator>; </c:separator>
              <c:extLst>
                <c:ext xmlns:c15="http://schemas.microsoft.com/office/drawing/2012/chart" uri="{CE6537A1-D6FC-4f65-9D91-7224C49458BB}"/>
              </c:extLst>
            </c:dLbl>
            <c:dLbl>
              <c:idx val="8"/>
              <c:layout>
                <c:manualLayout>
                  <c:x val="2.0246135899679208E-2"/>
                  <c:y val="7.5916263479113124E-3"/>
                </c:manualLayout>
              </c:layout>
              <c:showLegendKey val="0"/>
              <c:showVal val="1"/>
              <c:showCatName val="0"/>
              <c:showSerName val="0"/>
              <c:showPercent val="0"/>
              <c:showBubbleSize val="0"/>
              <c:separator>; </c:separator>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L"/>
              </a:p>
            </c:txPr>
            <c:showLegendKey val="0"/>
            <c:showVal val="1"/>
            <c:showCatName val="0"/>
            <c:showSerName val="0"/>
            <c:showPercent val="0"/>
            <c:showBubbleSize val="0"/>
            <c:separator>; </c:separator>
            <c:showLeaderLines val="0"/>
            <c:extLst>
              <c:ext xmlns:c15="http://schemas.microsoft.com/office/drawing/2012/chart" uri="{CE6537A1-D6FC-4f65-9D91-7224C49458BB}"/>
            </c:extLst>
          </c:dLbls>
          <c:cat>
            <c:strRef>
              <c:f>'RANGO ETARIO'!$K$3:$K$11</c:f>
              <c:strCache>
                <c:ptCount val="9"/>
                <c:pt idx="0">
                  <c:v>Hasta 14 años</c:v>
                </c:pt>
                <c:pt idx="1">
                  <c:v>15 a 20 años</c:v>
                </c:pt>
                <c:pt idx="2">
                  <c:v>21 a 30 años</c:v>
                </c:pt>
                <c:pt idx="3">
                  <c:v>31 a 40 años</c:v>
                </c:pt>
                <c:pt idx="4">
                  <c:v>41 a 50 años</c:v>
                </c:pt>
                <c:pt idx="5">
                  <c:v>51 a 60 años</c:v>
                </c:pt>
                <c:pt idx="6">
                  <c:v>61 a 69 años</c:v>
                </c:pt>
                <c:pt idx="7">
                  <c:v>Mayor de 70</c:v>
                </c:pt>
                <c:pt idx="8">
                  <c:v>Sin información</c:v>
                </c:pt>
              </c:strCache>
            </c:strRef>
          </c:cat>
          <c:val>
            <c:numRef>
              <c:f>'RANGO ETARIO'!$L$3:$L$11</c:f>
              <c:numCache>
                <c:formatCode>#,##0</c:formatCode>
                <c:ptCount val="9"/>
                <c:pt idx="0">
                  <c:v>818</c:v>
                </c:pt>
                <c:pt idx="1">
                  <c:v>297</c:v>
                </c:pt>
                <c:pt idx="2">
                  <c:v>224</c:v>
                </c:pt>
                <c:pt idx="3">
                  <c:v>174</c:v>
                </c:pt>
                <c:pt idx="4">
                  <c:v>168</c:v>
                </c:pt>
                <c:pt idx="5">
                  <c:v>173</c:v>
                </c:pt>
                <c:pt idx="6">
                  <c:v>139</c:v>
                </c:pt>
                <c:pt idx="7">
                  <c:v>167</c:v>
                </c:pt>
                <c:pt idx="8">
                  <c:v>29</c:v>
                </c:pt>
              </c:numCache>
            </c:numRef>
          </c:val>
        </c:ser>
        <c:dLbls>
          <c:showLegendKey val="0"/>
          <c:showVal val="0"/>
          <c:showCatName val="0"/>
          <c:showSerName val="0"/>
          <c:showPercent val="1"/>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L" b="1" dirty="0">
                <a:solidFill>
                  <a:schemeClr val="tx1">
                    <a:lumMod val="85000"/>
                    <a:lumOff val="15000"/>
                  </a:schemeClr>
                </a:solidFill>
              </a:rPr>
              <a:t>Pertenece a pueblo originario</a:t>
            </a:r>
          </a:p>
        </c:rich>
      </c:tx>
      <c:layout/>
      <c:overlay val="0"/>
      <c:spPr>
        <a:noFill/>
        <a:ln>
          <a:noFill/>
        </a:ln>
        <a:effectLst/>
      </c:spPr>
    </c:title>
    <c:autoTitleDeleted val="0"/>
    <c:plotArea>
      <c:layout>
        <c:manualLayout>
          <c:layoutTarget val="inner"/>
          <c:xMode val="edge"/>
          <c:yMode val="edge"/>
          <c:x val="5.8508644284372566E-2"/>
          <c:y val="0.2635828773935957"/>
          <c:w val="0.87805657417440575"/>
          <c:h val="0.41138895024359773"/>
        </c:manualLayout>
      </c:layout>
      <c:barChart>
        <c:barDir val="col"/>
        <c:grouping val="clustered"/>
        <c:varyColors val="1"/>
        <c:ser>
          <c:idx val="0"/>
          <c:order val="0"/>
          <c:invertIfNegative val="0"/>
          <c:dPt>
            <c:idx val="0"/>
            <c:invertIfNegative val="0"/>
            <c:bubble3D val="0"/>
            <c:spPr>
              <a:solidFill>
                <a:schemeClr val="accent1"/>
              </a:solidFill>
              <a:ln>
                <a:noFill/>
              </a:ln>
              <a:effectLst/>
            </c:spPr>
          </c:dPt>
          <c:dPt>
            <c:idx val="1"/>
            <c:invertIfNegative val="0"/>
            <c:bubble3D val="0"/>
            <c:spPr>
              <a:solidFill>
                <a:schemeClr val="accent2"/>
              </a:solidFill>
              <a:ln>
                <a:noFill/>
              </a:ln>
              <a:effectLst/>
            </c:spPr>
          </c:dPt>
          <c:dPt>
            <c:idx val="2"/>
            <c:invertIfNegative val="0"/>
            <c:bubble3D val="0"/>
            <c:spPr>
              <a:solidFill>
                <a:schemeClr val="accent3"/>
              </a:solidFill>
              <a:ln>
                <a:noFill/>
              </a:ln>
              <a:effectLst/>
            </c:spPr>
          </c:dPt>
          <c:dPt>
            <c:idx val="3"/>
            <c:invertIfNegative val="0"/>
            <c:bubble3D val="0"/>
            <c:spPr>
              <a:solidFill>
                <a:schemeClr val="accent4"/>
              </a:solidFill>
              <a:ln>
                <a:noFill/>
              </a:ln>
              <a:effectLst/>
            </c:spPr>
          </c:dPt>
          <c:dPt>
            <c:idx val="4"/>
            <c:invertIfNegative val="0"/>
            <c:bubble3D val="0"/>
            <c:spPr>
              <a:solidFill>
                <a:schemeClr val="accent5"/>
              </a:solidFill>
              <a:ln>
                <a:noFill/>
              </a:ln>
              <a:effectLst/>
            </c:spPr>
          </c:dPt>
          <c:dPt>
            <c:idx val="5"/>
            <c:invertIfNegative val="0"/>
            <c:bubble3D val="0"/>
            <c:spPr>
              <a:solidFill>
                <a:schemeClr val="accent6"/>
              </a:solidFill>
              <a:ln>
                <a:noFill/>
              </a:ln>
              <a:effectLst/>
            </c:spPr>
          </c:dPt>
          <c:dPt>
            <c:idx val="6"/>
            <c:invertIfNegative val="0"/>
            <c:bubble3D val="0"/>
            <c:spPr>
              <a:solidFill>
                <a:schemeClr val="accent1">
                  <a:lumMod val="60000"/>
                </a:schemeClr>
              </a:solidFill>
              <a:ln>
                <a:noFill/>
              </a:ln>
              <a:effectLst/>
            </c:spPr>
          </c:dPt>
          <c:dPt>
            <c:idx val="7"/>
            <c:invertIfNegative val="0"/>
            <c:bubble3D val="0"/>
            <c:spPr>
              <a:solidFill>
                <a:schemeClr val="accent2">
                  <a:lumMod val="60000"/>
                </a:schemeClr>
              </a:solidFill>
              <a:ln>
                <a:noFill/>
              </a:ln>
              <a:effectLst/>
            </c:spPr>
          </c:dPt>
          <c:dPt>
            <c:idx val="8"/>
            <c:invertIfNegative val="0"/>
            <c:bubble3D val="0"/>
            <c:spPr>
              <a:solidFill>
                <a:schemeClr val="accent3">
                  <a:lumMod val="60000"/>
                </a:schemeClr>
              </a:solidFill>
              <a:ln>
                <a:noFill/>
              </a:ln>
              <a:effectLst/>
            </c:spPr>
          </c:dPt>
          <c:dPt>
            <c:idx val="9"/>
            <c:invertIfNegative val="0"/>
            <c:bubble3D val="0"/>
            <c:spPr>
              <a:solidFill>
                <a:schemeClr val="accent4">
                  <a:lumMod val="60000"/>
                </a:schemeClr>
              </a:solidFill>
              <a:ln>
                <a:noFill/>
              </a:ln>
              <a:effectLst/>
            </c:spPr>
          </c:dPt>
          <c:dPt>
            <c:idx val="10"/>
            <c:invertIfNegative val="0"/>
            <c:bubble3D val="0"/>
            <c:spPr>
              <a:solidFill>
                <a:schemeClr val="accent5">
                  <a:lumMod val="60000"/>
                </a:schemeClr>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Hoja3!$A$16:$A$26</c:f>
              <c:strCache>
                <c:ptCount val="11"/>
                <c:pt idx="0">
                  <c:v>Ninguno de los anteriores</c:v>
                </c:pt>
                <c:pt idx="1">
                  <c:v>No informa </c:v>
                </c:pt>
                <c:pt idx="2">
                  <c:v>Mapuche</c:v>
                </c:pt>
                <c:pt idx="3">
                  <c:v>Aymara</c:v>
                </c:pt>
                <c:pt idx="4">
                  <c:v>Diaguita</c:v>
                </c:pt>
                <c:pt idx="5">
                  <c:v>Rapa Nui</c:v>
                </c:pt>
                <c:pt idx="6">
                  <c:v>Atacameño (Likan Antai)</c:v>
                </c:pt>
                <c:pt idx="7">
                  <c:v>Kolla</c:v>
                </c:pt>
                <c:pt idx="8">
                  <c:v>Yagan (Yámana)</c:v>
                </c:pt>
                <c:pt idx="9">
                  <c:v>Kawesqar </c:v>
                </c:pt>
                <c:pt idx="10">
                  <c:v>Quechua </c:v>
                </c:pt>
              </c:strCache>
            </c:strRef>
          </c:cat>
          <c:val>
            <c:numRef>
              <c:f>Hoja3!$B$16:$B$26</c:f>
              <c:numCache>
                <c:formatCode>General</c:formatCode>
                <c:ptCount val="11"/>
                <c:pt idx="0">
                  <c:v>1561</c:v>
                </c:pt>
                <c:pt idx="1">
                  <c:v>315</c:v>
                </c:pt>
                <c:pt idx="2">
                  <c:v>183</c:v>
                </c:pt>
                <c:pt idx="3">
                  <c:v>85</c:v>
                </c:pt>
                <c:pt idx="4">
                  <c:v>27</c:v>
                </c:pt>
                <c:pt idx="5">
                  <c:v>6</c:v>
                </c:pt>
                <c:pt idx="6">
                  <c:v>5</c:v>
                </c:pt>
                <c:pt idx="7">
                  <c:v>4</c:v>
                </c:pt>
                <c:pt idx="8">
                  <c:v>3</c:v>
                </c:pt>
                <c:pt idx="9">
                  <c:v>0</c:v>
                </c:pt>
                <c:pt idx="10">
                  <c:v>0</c:v>
                </c:pt>
              </c:numCache>
            </c:numRef>
          </c:val>
        </c:ser>
        <c:dLbls>
          <c:showLegendKey val="0"/>
          <c:showVal val="1"/>
          <c:showCatName val="0"/>
          <c:showSerName val="0"/>
          <c:showPercent val="0"/>
          <c:showBubbleSize val="0"/>
        </c:dLbls>
        <c:gapWidth val="219"/>
        <c:overlap val="-27"/>
        <c:axId val="212943232"/>
        <c:axId val="212950400"/>
      </c:barChart>
      <c:catAx>
        <c:axId val="212943232"/>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212950400"/>
        <c:crosses val="autoZero"/>
        <c:auto val="1"/>
        <c:lblAlgn val="ctr"/>
        <c:lblOffset val="100"/>
        <c:noMultiLvlLbl val="0"/>
      </c:catAx>
      <c:valAx>
        <c:axId val="212950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212943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L"/>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defRPr>
            </a:lvl1pPr>
          </a:lstStyle>
          <a:p>
            <a:pPr>
              <a:defRPr/>
            </a:pPr>
            <a:endParaRPr lang="es-CL"/>
          </a:p>
        </p:txBody>
      </p:sp>
      <p:sp>
        <p:nvSpPr>
          <p:cNvPr id="3" name="2 Marcador de fecha"/>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fontAlgn="auto" hangingPunct="1">
              <a:spcBef>
                <a:spcPts val="0"/>
              </a:spcBef>
              <a:spcAft>
                <a:spcPts val="0"/>
              </a:spcAft>
              <a:defRPr sz="1200">
                <a:latin typeface="+mn-lt"/>
              </a:defRPr>
            </a:lvl1pPr>
          </a:lstStyle>
          <a:p>
            <a:pPr>
              <a:defRPr/>
            </a:pPr>
            <a:fld id="{1AB2F979-92B0-451D-B971-A96D0AACCE63}" type="datetimeFigureOut">
              <a:rPr lang="es-CL"/>
              <a:pPr>
                <a:defRPr/>
              </a:pPr>
              <a:t>12/03/2018</a:t>
            </a:fld>
            <a:endParaRPr lang="es-CL"/>
          </a:p>
        </p:txBody>
      </p:sp>
      <p:sp>
        <p:nvSpPr>
          <p:cNvPr id="4" name="3 Marcador de pie de página"/>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defRPr>
            </a:lvl1pPr>
          </a:lstStyle>
          <a:p>
            <a:pPr>
              <a:defRPr/>
            </a:pPr>
            <a:endParaRPr lang="es-CL"/>
          </a:p>
        </p:txBody>
      </p:sp>
      <p:sp>
        <p:nvSpPr>
          <p:cNvPr id="5" name="4 Marcador de número de diapositiva"/>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eaLnBrk="1" fontAlgn="auto" hangingPunct="1">
              <a:spcBef>
                <a:spcPts val="0"/>
              </a:spcBef>
              <a:spcAft>
                <a:spcPts val="0"/>
              </a:spcAft>
              <a:defRPr sz="1200">
                <a:latin typeface="+mn-lt"/>
              </a:defRPr>
            </a:lvl1pPr>
          </a:lstStyle>
          <a:p>
            <a:pPr>
              <a:defRPr/>
            </a:pPr>
            <a:fld id="{2EA2E1E1-2829-4693-99FC-1A7133CE4778}" type="slidenum">
              <a:rPr lang="es-CL"/>
              <a:pPr>
                <a:defRPr/>
              </a:pPr>
              <a:t>‹Nº›</a:t>
            </a:fld>
            <a:endParaRPr lang="es-CL"/>
          </a:p>
        </p:txBody>
      </p:sp>
    </p:spTree>
    <p:extLst>
      <p:ext uri="{BB962C8B-B14F-4D97-AF65-F5344CB8AC3E}">
        <p14:creationId xmlns:p14="http://schemas.microsoft.com/office/powerpoint/2010/main" val="2375548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defRPr>
            </a:lvl1pPr>
          </a:lstStyle>
          <a:p>
            <a:pPr>
              <a:defRPr/>
            </a:pPr>
            <a:endParaRPr lang="es-CL"/>
          </a:p>
        </p:txBody>
      </p:sp>
      <p:sp>
        <p:nvSpPr>
          <p:cNvPr id="3" name="2 Marcador de fecha"/>
          <p:cNvSpPr>
            <a:spLocks noGrp="1"/>
          </p:cNvSpPr>
          <p:nvPr>
            <p:ph type="dt" idx="1"/>
          </p:nvPr>
        </p:nvSpPr>
        <p:spPr>
          <a:xfrm>
            <a:off x="3970338" y="0"/>
            <a:ext cx="3038475" cy="465138"/>
          </a:xfrm>
          <a:prstGeom prst="rect">
            <a:avLst/>
          </a:prstGeom>
        </p:spPr>
        <p:txBody>
          <a:bodyPr vert="horz" lIns="93177" tIns="46589" rIns="93177" bIns="46589" rtlCol="0"/>
          <a:lstStyle>
            <a:lvl1pPr algn="r" eaLnBrk="1" fontAlgn="auto" hangingPunct="1">
              <a:spcBef>
                <a:spcPts val="0"/>
              </a:spcBef>
              <a:spcAft>
                <a:spcPts val="0"/>
              </a:spcAft>
              <a:defRPr sz="1200">
                <a:latin typeface="+mn-lt"/>
              </a:defRPr>
            </a:lvl1pPr>
          </a:lstStyle>
          <a:p>
            <a:pPr>
              <a:defRPr/>
            </a:pPr>
            <a:fld id="{49CE60D2-3052-4163-907E-45B9889B773A}" type="datetimeFigureOut">
              <a:rPr lang="es-CL"/>
              <a:pPr>
                <a:defRPr/>
              </a:pPr>
              <a:t>12/03/2018</a:t>
            </a:fld>
            <a:endParaRPr lang="es-CL"/>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s-CL" noProof="0"/>
          </a:p>
        </p:txBody>
      </p:sp>
      <p:sp>
        <p:nvSpPr>
          <p:cNvPr id="5" name="4 Marcador de notas"/>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CL" noProof="0"/>
          </a:p>
        </p:txBody>
      </p:sp>
      <p:sp>
        <p:nvSpPr>
          <p:cNvPr id="6" name="5 Marcador de pie de página"/>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defRPr>
            </a:lvl1pPr>
          </a:lstStyle>
          <a:p>
            <a:pPr>
              <a:defRPr/>
            </a:pPr>
            <a:endParaRPr lang="es-CL"/>
          </a:p>
        </p:txBody>
      </p:sp>
      <p:sp>
        <p:nvSpPr>
          <p:cNvPr id="7" name="6 Marcador de número de diapositiva"/>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eaLnBrk="1" fontAlgn="auto" hangingPunct="1">
              <a:spcBef>
                <a:spcPts val="0"/>
              </a:spcBef>
              <a:spcAft>
                <a:spcPts val="0"/>
              </a:spcAft>
              <a:defRPr sz="1200">
                <a:latin typeface="+mn-lt"/>
              </a:defRPr>
            </a:lvl1pPr>
          </a:lstStyle>
          <a:p>
            <a:pPr>
              <a:defRPr/>
            </a:pPr>
            <a:fld id="{ED9CBA5D-FD4E-44A6-8D8E-99E02CFC65FC}" type="slidenum">
              <a:rPr lang="es-CL"/>
              <a:pPr>
                <a:defRPr/>
              </a:pPr>
              <a:t>‹Nº›</a:t>
            </a:fld>
            <a:endParaRPr lang="es-CL"/>
          </a:p>
        </p:txBody>
      </p:sp>
    </p:spTree>
    <p:extLst>
      <p:ext uri="{BB962C8B-B14F-4D97-AF65-F5344CB8AC3E}">
        <p14:creationId xmlns:p14="http://schemas.microsoft.com/office/powerpoint/2010/main" val="31170508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alt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403316E-17F4-4F15-802D-538CA11AA9D8}" type="slidenum">
              <a:rPr lang="es-CL"/>
              <a:pPr fontAlgn="base">
                <a:spcBef>
                  <a:spcPct val="0"/>
                </a:spcBef>
                <a:spcAft>
                  <a:spcPct val="0"/>
                </a:spcAft>
                <a:defRPr/>
              </a:pPr>
              <a:t>1</a:t>
            </a:fld>
            <a:endParaRPr lang="es-CL"/>
          </a:p>
        </p:txBody>
      </p:sp>
    </p:spTree>
    <p:extLst>
      <p:ext uri="{BB962C8B-B14F-4D97-AF65-F5344CB8AC3E}">
        <p14:creationId xmlns:p14="http://schemas.microsoft.com/office/powerpoint/2010/main" val="514874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Marcador de imagen de diapositiva"/>
          <p:cNvSpPr>
            <a:spLocks noGrp="1" noRot="1" noChangeAspect="1"/>
          </p:cNvSpPr>
          <p:nvPr>
            <p:ph type="sldImg"/>
          </p:nvPr>
        </p:nvSpPr>
        <p:spPr bwMode="auto">
          <a:noFill/>
          <a:ln>
            <a:solidFill>
              <a:srgbClr val="000000"/>
            </a:solidFill>
            <a:miter lim="800000"/>
            <a:headEnd/>
            <a:tailEnd/>
          </a:ln>
        </p:spPr>
      </p:sp>
      <p:sp>
        <p:nvSpPr>
          <p:cNvPr id="1638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54758F-B3F1-43E6-BB62-A5061436BFBD}" type="slidenum">
              <a:rPr lang="es-CL"/>
              <a:pPr fontAlgn="base">
                <a:spcBef>
                  <a:spcPct val="0"/>
                </a:spcBef>
                <a:spcAft>
                  <a:spcPct val="0"/>
                </a:spcAft>
                <a:defRPr/>
              </a:pPr>
              <a:t>57</a:t>
            </a:fld>
            <a:endParaRPr lang="es-CL"/>
          </a:p>
        </p:txBody>
      </p:sp>
    </p:spTree>
    <p:extLst>
      <p:ext uri="{BB962C8B-B14F-4D97-AF65-F5344CB8AC3E}">
        <p14:creationId xmlns:p14="http://schemas.microsoft.com/office/powerpoint/2010/main" val="2912106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Marcador de imagen de diapositiva"/>
          <p:cNvSpPr>
            <a:spLocks noGrp="1" noRot="1" noChangeAspect="1"/>
          </p:cNvSpPr>
          <p:nvPr>
            <p:ph type="sldImg"/>
          </p:nvPr>
        </p:nvSpPr>
        <p:spPr bwMode="auto">
          <a:noFill/>
          <a:ln>
            <a:solidFill>
              <a:srgbClr val="000000"/>
            </a:solidFill>
            <a:miter lim="800000"/>
            <a:headEnd/>
            <a:tailEnd/>
          </a:ln>
        </p:spPr>
      </p:sp>
      <p:sp>
        <p:nvSpPr>
          <p:cNvPr id="1638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54758F-B3F1-43E6-BB62-A5061436BFBD}" type="slidenum">
              <a:rPr lang="es-CL"/>
              <a:pPr fontAlgn="base">
                <a:spcBef>
                  <a:spcPct val="0"/>
                </a:spcBef>
                <a:spcAft>
                  <a:spcPct val="0"/>
                </a:spcAft>
                <a:defRPr/>
              </a:pPr>
              <a:t>59</a:t>
            </a:fld>
            <a:endParaRPr lang="es-CL"/>
          </a:p>
        </p:txBody>
      </p:sp>
    </p:spTree>
    <p:extLst>
      <p:ext uri="{BB962C8B-B14F-4D97-AF65-F5344CB8AC3E}">
        <p14:creationId xmlns:p14="http://schemas.microsoft.com/office/powerpoint/2010/main" val="2669435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Marcador de imagen de diapositiva"/>
          <p:cNvSpPr>
            <a:spLocks noGrp="1" noRot="1" noChangeAspect="1"/>
          </p:cNvSpPr>
          <p:nvPr>
            <p:ph type="sldImg"/>
          </p:nvPr>
        </p:nvSpPr>
        <p:spPr bwMode="auto">
          <a:noFill/>
          <a:ln>
            <a:solidFill>
              <a:srgbClr val="000000"/>
            </a:solidFill>
            <a:miter lim="800000"/>
            <a:headEnd/>
            <a:tailEnd/>
          </a:ln>
        </p:spPr>
      </p:sp>
      <p:sp>
        <p:nvSpPr>
          <p:cNvPr id="1638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CL" dirty="0"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54758F-B3F1-43E6-BB62-A5061436BFBD}" type="slidenum">
              <a:rPr lang="es-CL"/>
              <a:pPr fontAlgn="base">
                <a:spcBef>
                  <a:spcPct val="0"/>
                </a:spcBef>
                <a:spcAft>
                  <a:spcPct val="0"/>
                </a:spcAft>
                <a:defRPr/>
              </a:pPr>
              <a:t>63</a:t>
            </a:fld>
            <a:endParaRPr lang="es-CL"/>
          </a:p>
        </p:txBody>
      </p:sp>
    </p:spTree>
    <p:extLst>
      <p:ext uri="{BB962C8B-B14F-4D97-AF65-F5344CB8AC3E}">
        <p14:creationId xmlns:p14="http://schemas.microsoft.com/office/powerpoint/2010/main" val="821858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pPr>
              <a:defRPr/>
            </a:pPr>
            <a:fld id="{ED9CBA5D-FD4E-44A6-8D8E-99E02CFC65FC}" type="slidenum">
              <a:rPr lang="es-CL" smtClean="0"/>
              <a:pPr>
                <a:defRPr/>
              </a:pPr>
              <a:t>2</a:t>
            </a:fld>
            <a:endParaRPr lang="es-CL"/>
          </a:p>
        </p:txBody>
      </p:sp>
    </p:spTree>
    <p:extLst>
      <p:ext uri="{BB962C8B-B14F-4D97-AF65-F5344CB8AC3E}">
        <p14:creationId xmlns:p14="http://schemas.microsoft.com/office/powerpoint/2010/main" val="1267625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alt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3EFFF9-3636-452F-9F78-02AE09983CB7}" type="slidenum">
              <a:rPr lang="es-CL"/>
              <a:pPr fontAlgn="base">
                <a:spcBef>
                  <a:spcPct val="0"/>
                </a:spcBef>
                <a:spcAft>
                  <a:spcPct val="0"/>
                </a:spcAft>
                <a:defRPr/>
              </a:pPr>
              <a:t>4</a:t>
            </a:fld>
            <a:endParaRPr lang="es-CL"/>
          </a:p>
        </p:txBody>
      </p:sp>
    </p:spTree>
    <p:extLst>
      <p:ext uri="{BB962C8B-B14F-4D97-AF65-F5344CB8AC3E}">
        <p14:creationId xmlns:p14="http://schemas.microsoft.com/office/powerpoint/2010/main" val="2184067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alt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3EFFF9-3636-452F-9F78-02AE09983CB7}" type="slidenum">
              <a:rPr lang="es-CL"/>
              <a:pPr fontAlgn="base">
                <a:spcBef>
                  <a:spcPct val="0"/>
                </a:spcBef>
                <a:spcAft>
                  <a:spcPct val="0"/>
                </a:spcAft>
                <a:defRPr/>
              </a:pPr>
              <a:t>16</a:t>
            </a:fld>
            <a:endParaRPr lang="es-CL"/>
          </a:p>
        </p:txBody>
      </p:sp>
    </p:spTree>
    <p:extLst>
      <p:ext uri="{BB962C8B-B14F-4D97-AF65-F5344CB8AC3E}">
        <p14:creationId xmlns:p14="http://schemas.microsoft.com/office/powerpoint/2010/main" val="234258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alt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3EFFF9-3636-452F-9F78-02AE09983CB7}" type="slidenum">
              <a:rPr lang="es-CL"/>
              <a:pPr fontAlgn="base">
                <a:spcBef>
                  <a:spcPct val="0"/>
                </a:spcBef>
                <a:spcAft>
                  <a:spcPct val="0"/>
                </a:spcAft>
                <a:defRPr/>
              </a:pPr>
              <a:t>30</a:t>
            </a:fld>
            <a:endParaRPr lang="es-CL"/>
          </a:p>
        </p:txBody>
      </p:sp>
    </p:spTree>
    <p:extLst>
      <p:ext uri="{BB962C8B-B14F-4D97-AF65-F5344CB8AC3E}">
        <p14:creationId xmlns:p14="http://schemas.microsoft.com/office/powerpoint/2010/main" val="1693654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alt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3EFFF9-3636-452F-9F78-02AE09983CB7}" type="slidenum">
              <a:rPr lang="es-CL"/>
              <a:pPr fontAlgn="base">
                <a:spcBef>
                  <a:spcPct val="0"/>
                </a:spcBef>
                <a:spcAft>
                  <a:spcPct val="0"/>
                </a:spcAft>
                <a:defRPr/>
              </a:pPr>
              <a:t>36</a:t>
            </a:fld>
            <a:endParaRPr lang="es-CL"/>
          </a:p>
        </p:txBody>
      </p:sp>
    </p:spTree>
    <p:extLst>
      <p:ext uri="{BB962C8B-B14F-4D97-AF65-F5344CB8AC3E}">
        <p14:creationId xmlns:p14="http://schemas.microsoft.com/office/powerpoint/2010/main" val="3976759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alt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3EFFF9-3636-452F-9F78-02AE09983CB7}" type="slidenum">
              <a:rPr lang="es-CL"/>
              <a:pPr fontAlgn="base">
                <a:spcBef>
                  <a:spcPct val="0"/>
                </a:spcBef>
                <a:spcAft>
                  <a:spcPct val="0"/>
                </a:spcAft>
                <a:defRPr/>
              </a:pPr>
              <a:t>43</a:t>
            </a:fld>
            <a:endParaRPr lang="es-CL"/>
          </a:p>
        </p:txBody>
      </p:sp>
    </p:spTree>
    <p:extLst>
      <p:ext uri="{BB962C8B-B14F-4D97-AF65-F5344CB8AC3E}">
        <p14:creationId xmlns:p14="http://schemas.microsoft.com/office/powerpoint/2010/main" val="3698693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alt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3EFFF9-3636-452F-9F78-02AE09983CB7}" type="slidenum">
              <a:rPr lang="es-CL"/>
              <a:pPr fontAlgn="base">
                <a:spcBef>
                  <a:spcPct val="0"/>
                </a:spcBef>
                <a:spcAft>
                  <a:spcPct val="0"/>
                </a:spcAft>
                <a:defRPr/>
              </a:pPr>
              <a:t>46</a:t>
            </a:fld>
            <a:endParaRPr lang="es-CL"/>
          </a:p>
        </p:txBody>
      </p:sp>
    </p:spTree>
    <p:extLst>
      <p:ext uri="{BB962C8B-B14F-4D97-AF65-F5344CB8AC3E}">
        <p14:creationId xmlns:p14="http://schemas.microsoft.com/office/powerpoint/2010/main" val="972062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Marcador de imagen de diapositiva"/>
          <p:cNvSpPr>
            <a:spLocks noGrp="1" noRot="1" noChangeAspect="1"/>
          </p:cNvSpPr>
          <p:nvPr>
            <p:ph type="sldImg"/>
          </p:nvPr>
        </p:nvSpPr>
        <p:spPr bwMode="auto">
          <a:noFill/>
          <a:ln>
            <a:solidFill>
              <a:srgbClr val="000000"/>
            </a:solidFill>
            <a:miter lim="800000"/>
            <a:headEnd/>
            <a:tailEnd/>
          </a:ln>
        </p:spPr>
      </p:sp>
      <p:sp>
        <p:nvSpPr>
          <p:cNvPr id="1638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CL" smtClean="0"/>
          </a:p>
        </p:txBody>
      </p:sp>
      <p:sp>
        <p:nvSpPr>
          <p:cNvPr id="1638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54758F-B3F1-43E6-BB62-A5061436BFBD}" type="slidenum">
              <a:rPr lang="es-CL"/>
              <a:pPr fontAlgn="base">
                <a:spcBef>
                  <a:spcPct val="0"/>
                </a:spcBef>
                <a:spcAft>
                  <a:spcPct val="0"/>
                </a:spcAft>
                <a:defRPr/>
              </a:pPr>
              <a:t>53</a:t>
            </a:fld>
            <a:endParaRPr lang="es-CL"/>
          </a:p>
        </p:txBody>
      </p:sp>
    </p:spTree>
    <p:extLst>
      <p:ext uri="{BB962C8B-B14F-4D97-AF65-F5344CB8AC3E}">
        <p14:creationId xmlns:p14="http://schemas.microsoft.com/office/powerpoint/2010/main" val="154179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7"/>
            <a:ext cx="7772400" cy="14700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lvl1pPr>
              <a:defRPr/>
            </a:lvl1pPr>
          </a:lstStyle>
          <a:p>
            <a:pPr>
              <a:defRPr/>
            </a:pPr>
            <a:fld id="{BFA65C8D-4FD5-42E0-BCBA-368E1B8CB1F4}" type="datetimeFigureOut">
              <a:rPr lang="es-CL"/>
              <a:pPr>
                <a:defRPr/>
              </a:pPr>
              <a:t>12/03/2018</a:t>
            </a:fld>
            <a:endParaRPr lang="es-CL"/>
          </a:p>
        </p:txBody>
      </p:sp>
      <p:sp>
        <p:nvSpPr>
          <p:cNvPr id="5" name="4 Marcador de pie de página"/>
          <p:cNvSpPr>
            <a:spLocks noGrp="1"/>
          </p:cNvSpPr>
          <p:nvPr>
            <p:ph type="ftr" sz="quarter" idx="11"/>
          </p:nvPr>
        </p:nvSpPr>
        <p:spPr/>
        <p:txBody>
          <a:bodyPr/>
          <a:lstStyle>
            <a:lvl1pPr>
              <a:defRPr/>
            </a:lvl1pPr>
          </a:lstStyle>
          <a:p>
            <a:pPr>
              <a:defRPr/>
            </a:pPr>
            <a:endParaRPr lang="es-CL"/>
          </a:p>
        </p:txBody>
      </p:sp>
      <p:sp>
        <p:nvSpPr>
          <p:cNvPr id="6" name="5 Marcador de número de diapositiva"/>
          <p:cNvSpPr>
            <a:spLocks noGrp="1"/>
          </p:cNvSpPr>
          <p:nvPr>
            <p:ph type="sldNum" sz="quarter" idx="12"/>
          </p:nvPr>
        </p:nvSpPr>
        <p:spPr/>
        <p:txBody>
          <a:bodyPr/>
          <a:lstStyle>
            <a:lvl1pPr>
              <a:defRPr/>
            </a:lvl1pPr>
          </a:lstStyle>
          <a:p>
            <a:pPr>
              <a:defRPr/>
            </a:pPr>
            <a:fld id="{A0EFACB6-9D43-4BF2-822A-EF1DB98F8FE6}" type="slidenum">
              <a:rPr lang="es-CL"/>
              <a:pPr>
                <a:defRPr/>
              </a:pPr>
              <a:t>‹Nº›</a:t>
            </a:fld>
            <a:endParaRPr lang="es-CL"/>
          </a:p>
        </p:txBody>
      </p:sp>
    </p:spTree>
    <p:extLst>
      <p:ext uri="{BB962C8B-B14F-4D97-AF65-F5344CB8AC3E}">
        <p14:creationId xmlns:p14="http://schemas.microsoft.com/office/powerpoint/2010/main" val="2744218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lvl1pPr>
              <a:defRPr/>
            </a:lvl1pPr>
          </a:lstStyle>
          <a:p>
            <a:pPr>
              <a:defRPr/>
            </a:pPr>
            <a:fld id="{178C0D3E-7A7C-4AB5-BA13-10E8084959C4}" type="datetimeFigureOut">
              <a:rPr lang="es-CL"/>
              <a:pPr>
                <a:defRPr/>
              </a:pPr>
              <a:t>12/03/2018</a:t>
            </a:fld>
            <a:endParaRPr lang="es-CL"/>
          </a:p>
        </p:txBody>
      </p:sp>
      <p:sp>
        <p:nvSpPr>
          <p:cNvPr id="5" name="4 Marcador de pie de página"/>
          <p:cNvSpPr>
            <a:spLocks noGrp="1"/>
          </p:cNvSpPr>
          <p:nvPr>
            <p:ph type="ftr" sz="quarter" idx="11"/>
          </p:nvPr>
        </p:nvSpPr>
        <p:spPr/>
        <p:txBody>
          <a:bodyPr/>
          <a:lstStyle>
            <a:lvl1pPr>
              <a:defRPr/>
            </a:lvl1pPr>
          </a:lstStyle>
          <a:p>
            <a:pPr>
              <a:defRPr/>
            </a:pPr>
            <a:endParaRPr lang="es-CL"/>
          </a:p>
        </p:txBody>
      </p:sp>
      <p:sp>
        <p:nvSpPr>
          <p:cNvPr id="6" name="5 Marcador de número de diapositiva"/>
          <p:cNvSpPr>
            <a:spLocks noGrp="1"/>
          </p:cNvSpPr>
          <p:nvPr>
            <p:ph type="sldNum" sz="quarter" idx="12"/>
          </p:nvPr>
        </p:nvSpPr>
        <p:spPr/>
        <p:txBody>
          <a:bodyPr/>
          <a:lstStyle>
            <a:lvl1pPr>
              <a:defRPr/>
            </a:lvl1pPr>
          </a:lstStyle>
          <a:p>
            <a:pPr>
              <a:defRPr/>
            </a:pPr>
            <a:fld id="{2ADC1A4B-6A42-4C4A-9545-2A766149E9C0}" type="slidenum">
              <a:rPr lang="es-CL"/>
              <a:pPr>
                <a:defRPr/>
              </a:pPr>
              <a:t>‹Nº›</a:t>
            </a:fld>
            <a:endParaRPr lang="es-CL"/>
          </a:p>
        </p:txBody>
      </p:sp>
    </p:spTree>
    <p:extLst>
      <p:ext uri="{BB962C8B-B14F-4D97-AF65-F5344CB8AC3E}">
        <p14:creationId xmlns:p14="http://schemas.microsoft.com/office/powerpoint/2010/main" val="1995347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40"/>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lvl1pPr>
              <a:defRPr/>
            </a:lvl1pPr>
          </a:lstStyle>
          <a:p>
            <a:pPr>
              <a:defRPr/>
            </a:pPr>
            <a:fld id="{95137BCC-F6B0-444B-9694-0397D9371C93}" type="datetimeFigureOut">
              <a:rPr lang="es-CL"/>
              <a:pPr>
                <a:defRPr/>
              </a:pPr>
              <a:t>12/03/2018</a:t>
            </a:fld>
            <a:endParaRPr lang="es-CL"/>
          </a:p>
        </p:txBody>
      </p:sp>
      <p:sp>
        <p:nvSpPr>
          <p:cNvPr id="5" name="4 Marcador de pie de página"/>
          <p:cNvSpPr>
            <a:spLocks noGrp="1"/>
          </p:cNvSpPr>
          <p:nvPr>
            <p:ph type="ftr" sz="quarter" idx="11"/>
          </p:nvPr>
        </p:nvSpPr>
        <p:spPr/>
        <p:txBody>
          <a:bodyPr/>
          <a:lstStyle>
            <a:lvl1pPr>
              <a:defRPr/>
            </a:lvl1pPr>
          </a:lstStyle>
          <a:p>
            <a:pPr>
              <a:defRPr/>
            </a:pPr>
            <a:endParaRPr lang="es-CL"/>
          </a:p>
        </p:txBody>
      </p:sp>
      <p:sp>
        <p:nvSpPr>
          <p:cNvPr id="6" name="5 Marcador de número de diapositiva"/>
          <p:cNvSpPr>
            <a:spLocks noGrp="1"/>
          </p:cNvSpPr>
          <p:nvPr>
            <p:ph type="sldNum" sz="quarter" idx="12"/>
          </p:nvPr>
        </p:nvSpPr>
        <p:spPr/>
        <p:txBody>
          <a:bodyPr/>
          <a:lstStyle>
            <a:lvl1pPr>
              <a:defRPr/>
            </a:lvl1pPr>
          </a:lstStyle>
          <a:p>
            <a:pPr>
              <a:defRPr/>
            </a:pPr>
            <a:fld id="{705EC20D-3C63-41EB-94A8-4D82C56E9B99}" type="slidenum">
              <a:rPr lang="es-CL"/>
              <a:pPr>
                <a:defRPr/>
              </a:pPr>
              <a:t>‹Nº›</a:t>
            </a:fld>
            <a:endParaRPr lang="es-CL"/>
          </a:p>
        </p:txBody>
      </p:sp>
    </p:spTree>
    <p:extLst>
      <p:ext uri="{BB962C8B-B14F-4D97-AF65-F5344CB8AC3E}">
        <p14:creationId xmlns:p14="http://schemas.microsoft.com/office/powerpoint/2010/main" val="3588910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lvl1pPr>
              <a:defRPr/>
            </a:lvl1pPr>
          </a:lstStyle>
          <a:p>
            <a:pPr>
              <a:defRPr/>
            </a:pPr>
            <a:fld id="{BB7AEAE4-D98B-4EAF-85CE-8E6ED1BAA020}" type="datetimeFigureOut">
              <a:rPr lang="es-CL"/>
              <a:pPr>
                <a:defRPr/>
              </a:pPr>
              <a:t>12/03/2018</a:t>
            </a:fld>
            <a:endParaRPr lang="es-CL"/>
          </a:p>
        </p:txBody>
      </p:sp>
      <p:sp>
        <p:nvSpPr>
          <p:cNvPr id="5" name="4 Marcador de pie de página"/>
          <p:cNvSpPr>
            <a:spLocks noGrp="1"/>
          </p:cNvSpPr>
          <p:nvPr>
            <p:ph type="ftr" sz="quarter" idx="11"/>
          </p:nvPr>
        </p:nvSpPr>
        <p:spPr/>
        <p:txBody>
          <a:bodyPr/>
          <a:lstStyle>
            <a:lvl1pPr>
              <a:defRPr/>
            </a:lvl1pPr>
          </a:lstStyle>
          <a:p>
            <a:pPr>
              <a:defRPr/>
            </a:pPr>
            <a:endParaRPr lang="es-CL"/>
          </a:p>
        </p:txBody>
      </p:sp>
      <p:sp>
        <p:nvSpPr>
          <p:cNvPr id="6" name="5 Marcador de número de diapositiva"/>
          <p:cNvSpPr>
            <a:spLocks noGrp="1"/>
          </p:cNvSpPr>
          <p:nvPr>
            <p:ph type="sldNum" sz="quarter" idx="12"/>
          </p:nvPr>
        </p:nvSpPr>
        <p:spPr/>
        <p:txBody>
          <a:bodyPr/>
          <a:lstStyle>
            <a:lvl1pPr>
              <a:defRPr/>
            </a:lvl1pPr>
          </a:lstStyle>
          <a:p>
            <a:pPr>
              <a:defRPr/>
            </a:pPr>
            <a:fld id="{1E62C599-D2A5-4156-AFF6-12B3C83AA198}" type="slidenum">
              <a:rPr lang="es-CL"/>
              <a:pPr>
                <a:defRPr/>
              </a:pPr>
              <a:t>‹Nº›</a:t>
            </a:fld>
            <a:endParaRPr lang="es-CL"/>
          </a:p>
        </p:txBody>
      </p:sp>
    </p:spTree>
    <p:extLst>
      <p:ext uri="{BB962C8B-B14F-4D97-AF65-F5344CB8AC3E}">
        <p14:creationId xmlns:p14="http://schemas.microsoft.com/office/powerpoint/2010/main" val="1609293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67E1B486-3221-4F44-AF77-E820B4DC3AFA}" type="datetimeFigureOut">
              <a:rPr lang="es-CL"/>
              <a:pPr>
                <a:defRPr/>
              </a:pPr>
              <a:t>12/03/2018</a:t>
            </a:fld>
            <a:endParaRPr lang="es-CL"/>
          </a:p>
        </p:txBody>
      </p:sp>
      <p:sp>
        <p:nvSpPr>
          <p:cNvPr id="5" name="4 Marcador de pie de página"/>
          <p:cNvSpPr>
            <a:spLocks noGrp="1"/>
          </p:cNvSpPr>
          <p:nvPr>
            <p:ph type="ftr" sz="quarter" idx="11"/>
          </p:nvPr>
        </p:nvSpPr>
        <p:spPr/>
        <p:txBody>
          <a:bodyPr/>
          <a:lstStyle>
            <a:lvl1pPr>
              <a:defRPr/>
            </a:lvl1pPr>
          </a:lstStyle>
          <a:p>
            <a:pPr>
              <a:defRPr/>
            </a:pPr>
            <a:endParaRPr lang="es-CL"/>
          </a:p>
        </p:txBody>
      </p:sp>
      <p:sp>
        <p:nvSpPr>
          <p:cNvPr id="6" name="5 Marcador de número de diapositiva"/>
          <p:cNvSpPr>
            <a:spLocks noGrp="1"/>
          </p:cNvSpPr>
          <p:nvPr>
            <p:ph type="sldNum" sz="quarter" idx="12"/>
          </p:nvPr>
        </p:nvSpPr>
        <p:spPr/>
        <p:txBody>
          <a:bodyPr/>
          <a:lstStyle>
            <a:lvl1pPr>
              <a:defRPr/>
            </a:lvl1pPr>
          </a:lstStyle>
          <a:p>
            <a:pPr>
              <a:defRPr/>
            </a:pPr>
            <a:fld id="{FB1FB5D9-2E41-4D4A-8A5B-36DC94A3184A}" type="slidenum">
              <a:rPr lang="es-CL"/>
              <a:pPr>
                <a:defRPr/>
              </a:pPr>
              <a:t>‹Nº›</a:t>
            </a:fld>
            <a:endParaRPr lang="es-CL"/>
          </a:p>
        </p:txBody>
      </p:sp>
    </p:spTree>
    <p:extLst>
      <p:ext uri="{BB962C8B-B14F-4D97-AF65-F5344CB8AC3E}">
        <p14:creationId xmlns:p14="http://schemas.microsoft.com/office/powerpoint/2010/main" val="258359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3 Marcador de fecha"/>
          <p:cNvSpPr>
            <a:spLocks noGrp="1"/>
          </p:cNvSpPr>
          <p:nvPr>
            <p:ph type="dt" sz="half" idx="10"/>
          </p:nvPr>
        </p:nvSpPr>
        <p:spPr/>
        <p:txBody>
          <a:bodyPr/>
          <a:lstStyle>
            <a:lvl1pPr>
              <a:defRPr/>
            </a:lvl1pPr>
          </a:lstStyle>
          <a:p>
            <a:pPr>
              <a:defRPr/>
            </a:pPr>
            <a:fld id="{F0EDC6F9-F931-4524-8EBA-59A111B2A831}" type="datetimeFigureOut">
              <a:rPr lang="es-CL"/>
              <a:pPr>
                <a:defRPr/>
              </a:pPr>
              <a:t>12/03/2018</a:t>
            </a:fld>
            <a:endParaRPr lang="es-CL"/>
          </a:p>
        </p:txBody>
      </p:sp>
      <p:sp>
        <p:nvSpPr>
          <p:cNvPr id="6" name="4 Marcador de pie de página"/>
          <p:cNvSpPr>
            <a:spLocks noGrp="1"/>
          </p:cNvSpPr>
          <p:nvPr>
            <p:ph type="ftr" sz="quarter" idx="11"/>
          </p:nvPr>
        </p:nvSpPr>
        <p:spPr/>
        <p:txBody>
          <a:bodyPr/>
          <a:lstStyle>
            <a:lvl1pPr>
              <a:defRPr/>
            </a:lvl1pPr>
          </a:lstStyle>
          <a:p>
            <a:pPr>
              <a:defRPr/>
            </a:pPr>
            <a:endParaRPr lang="es-CL"/>
          </a:p>
        </p:txBody>
      </p:sp>
      <p:sp>
        <p:nvSpPr>
          <p:cNvPr id="7" name="5 Marcador de número de diapositiva"/>
          <p:cNvSpPr>
            <a:spLocks noGrp="1"/>
          </p:cNvSpPr>
          <p:nvPr>
            <p:ph type="sldNum" sz="quarter" idx="12"/>
          </p:nvPr>
        </p:nvSpPr>
        <p:spPr/>
        <p:txBody>
          <a:bodyPr/>
          <a:lstStyle>
            <a:lvl1pPr>
              <a:defRPr/>
            </a:lvl1pPr>
          </a:lstStyle>
          <a:p>
            <a:pPr>
              <a:defRPr/>
            </a:pPr>
            <a:fld id="{94B41EAE-D090-471B-BB44-62D25A4745AE}" type="slidenum">
              <a:rPr lang="es-CL"/>
              <a:pPr>
                <a:defRPr/>
              </a:pPr>
              <a:t>‹Nº›</a:t>
            </a:fld>
            <a:endParaRPr lang="es-CL"/>
          </a:p>
        </p:txBody>
      </p:sp>
    </p:spTree>
    <p:extLst>
      <p:ext uri="{BB962C8B-B14F-4D97-AF65-F5344CB8AC3E}">
        <p14:creationId xmlns:p14="http://schemas.microsoft.com/office/powerpoint/2010/main" val="1544359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3 Marcador de fecha"/>
          <p:cNvSpPr>
            <a:spLocks noGrp="1"/>
          </p:cNvSpPr>
          <p:nvPr>
            <p:ph type="dt" sz="half" idx="10"/>
          </p:nvPr>
        </p:nvSpPr>
        <p:spPr/>
        <p:txBody>
          <a:bodyPr/>
          <a:lstStyle>
            <a:lvl1pPr>
              <a:defRPr/>
            </a:lvl1pPr>
          </a:lstStyle>
          <a:p>
            <a:pPr>
              <a:defRPr/>
            </a:pPr>
            <a:fld id="{E4310796-9F0E-49CD-A779-8C3341DC3E6C}" type="datetimeFigureOut">
              <a:rPr lang="es-CL"/>
              <a:pPr>
                <a:defRPr/>
              </a:pPr>
              <a:t>12/03/2018</a:t>
            </a:fld>
            <a:endParaRPr lang="es-CL"/>
          </a:p>
        </p:txBody>
      </p:sp>
      <p:sp>
        <p:nvSpPr>
          <p:cNvPr id="8" name="4 Marcador de pie de página"/>
          <p:cNvSpPr>
            <a:spLocks noGrp="1"/>
          </p:cNvSpPr>
          <p:nvPr>
            <p:ph type="ftr" sz="quarter" idx="11"/>
          </p:nvPr>
        </p:nvSpPr>
        <p:spPr/>
        <p:txBody>
          <a:bodyPr/>
          <a:lstStyle>
            <a:lvl1pPr>
              <a:defRPr/>
            </a:lvl1pPr>
          </a:lstStyle>
          <a:p>
            <a:pPr>
              <a:defRPr/>
            </a:pPr>
            <a:endParaRPr lang="es-CL"/>
          </a:p>
        </p:txBody>
      </p:sp>
      <p:sp>
        <p:nvSpPr>
          <p:cNvPr id="9" name="5 Marcador de número de diapositiva"/>
          <p:cNvSpPr>
            <a:spLocks noGrp="1"/>
          </p:cNvSpPr>
          <p:nvPr>
            <p:ph type="sldNum" sz="quarter" idx="12"/>
          </p:nvPr>
        </p:nvSpPr>
        <p:spPr/>
        <p:txBody>
          <a:bodyPr/>
          <a:lstStyle>
            <a:lvl1pPr>
              <a:defRPr/>
            </a:lvl1pPr>
          </a:lstStyle>
          <a:p>
            <a:pPr>
              <a:defRPr/>
            </a:pPr>
            <a:fld id="{4BC4A3D7-C676-4FCB-8E1A-B2077EB7D662}" type="slidenum">
              <a:rPr lang="es-CL"/>
              <a:pPr>
                <a:defRPr/>
              </a:pPr>
              <a:t>‹Nº›</a:t>
            </a:fld>
            <a:endParaRPr lang="es-CL"/>
          </a:p>
        </p:txBody>
      </p:sp>
    </p:spTree>
    <p:extLst>
      <p:ext uri="{BB962C8B-B14F-4D97-AF65-F5344CB8AC3E}">
        <p14:creationId xmlns:p14="http://schemas.microsoft.com/office/powerpoint/2010/main" val="2960735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3 Marcador de fecha"/>
          <p:cNvSpPr>
            <a:spLocks noGrp="1"/>
          </p:cNvSpPr>
          <p:nvPr>
            <p:ph type="dt" sz="half" idx="10"/>
          </p:nvPr>
        </p:nvSpPr>
        <p:spPr/>
        <p:txBody>
          <a:bodyPr/>
          <a:lstStyle>
            <a:lvl1pPr>
              <a:defRPr/>
            </a:lvl1pPr>
          </a:lstStyle>
          <a:p>
            <a:pPr>
              <a:defRPr/>
            </a:pPr>
            <a:fld id="{13525CCA-61FC-4279-A6EF-A0AC2B9FE632}" type="datetimeFigureOut">
              <a:rPr lang="es-CL"/>
              <a:pPr>
                <a:defRPr/>
              </a:pPr>
              <a:t>12/03/2018</a:t>
            </a:fld>
            <a:endParaRPr lang="es-CL"/>
          </a:p>
        </p:txBody>
      </p:sp>
      <p:sp>
        <p:nvSpPr>
          <p:cNvPr id="4" name="4 Marcador de pie de página"/>
          <p:cNvSpPr>
            <a:spLocks noGrp="1"/>
          </p:cNvSpPr>
          <p:nvPr>
            <p:ph type="ftr" sz="quarter" idx="11"/>
          </p:nvPr>
        </p:nvSpPr>
        <p:spPr/>
        <p:txBody>
          <a:bodyPr/>
          <a:lstStyle>
            <a:lvl1pPr>
              <a:defRPr/>
            </a:lvl1pPr>
          </a:lstStyle>
          <a:p>
            <a:pPr>
              <a:defRPr/>
            </a:pPr>
            <a:endParaRPr lang="es-CL"/>
          </a:p>
        </p:txBody>
      </p:sp>
      <p:sp>
        <p:nvSpPr>
          <p:cNvPr id="5" name="5 Marcador de número de diapositiva"/>
          <p:cNvSpPr>
            <a:spLocks noGrp="1"/>
          </p:cNvSpPr>
          <p:nvPr>
            <p:ph type="sldNum" sz="quarter" idx="12"/>
          </p:nvPr>
        </p:nvSpPr>
        <p:spPr/>
        <p:txBody>
          <a:bodyPr/>
          <a:lstStyle>
            <a:lvl1pPr>
              <a:defRPr/>
            </a:lvl1pPr>
          </a:lstStyle>
          <a:p>
            <a:pPr>
              <a:defRPr/>
            </a:pPr>
            <a:fld id="{5A04AA09-8577-4BCD-AD0D-5D230E1882FE}" type="slidenum">
              <a:rPr lang="es-CL"/>
              <a:pPr>
                <a:defRPr/>
              </a:pPr>
              <a:t>‹Nº›</a:t>
            </a:fld>
            <a:endParaRPr lang="es-CL"/>
          </a:p>
        </p:txBody>
      </p:sp>
    </p:spTree>
    <p:extLst>
      <p:ext uri="{BB962C8B-B14F-4D97-AF65-F5344CB8AC3E}">
        <p14:creationId xmlns:p14="http://schemas.microsoft.com/office/powerpoint/2010/main" val="1764060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424D4E9C-C5D8-49BD-96D3-34C1BE3E2495}" type="datetimeFigureOut">
              <a:rPr lang="es-CL"/>
              <a:pPr>
                <a:defRPr/>
              </a:pPr>
              <a:t>12/03/2018</a:t>
            </a:fld>
            <a:endParaRPr lang="es-CL"/>
          </a:p>
        </p:txBody>
      </p:sp>
      <p:sp>
        <p:nvSpPr>
          <p:cNvPr id="3" name="4 Marcador de pie de página"/>
          <p:cNvSpPr>
            <a:spLocks noGrp="1"/>
          </p:cNvSpPr>
          <p:nvPr>
            <p:ph type="ftr" sz="quarter" idx="11"/>
          </p:nvPr>
        </p:nvSpPr>
        <p:spPr/>
        <p:txBody>
          <a:bodyPr/>
          <a:lstStyle>
            <a:lvl1pPr>
              <a:defRPr/>
            </a:lvl1pPr>
          </a:lstStyle>
          <a:p>
            <a:pPr>
              <a:defRPr/>
            </a:pPr>
            <a:endParaRPr lang="es-CL"/>
          </a:p>
        </p:txBody>
      </p:sp>
      <p:sp>
        <p:nvSpPr>
          <p:cNvPr id="4" name="5 Marcador de número de diapositiva"/>
          <p:cNvSpPr>
            <a:spLocks noGrp="1"/>
          </p:cNvSpPr>
          <p:nvPr>
            <p:ph type="sldNum" sz="quarter" idx="12"/>
          </p:nvPr>
        </p:nvSpPr>
        <p:spPr/>
        <p:txBody>
          <a:bodyPr/>
          <a:lstStyle>
            <a:lvl1pPr>
              <a:defRPr/>
            </a:lvl1pPr>
          </a:lstStyle>
          <a:p>
            <a:pPr>
              <a:defRPr/>
            </a:pPr>
            <a:fld id="{5FEDF083-B494-4EDD-A2F0-031DF4F545A1}" type="slidenum">
              <a:rPr lang="es-CL"/>
              <a:pPr>
                <a:defRPr/>
              </a:pPr>
              <a:t>‹Nº›</a:t>
            </a:fld>
            <a:endParaRPr lang="es-CL"/>
          </a:p>
        </p:txBody>
      </p:sp>
    </p:spTree>
    <p:extLst>
      <p:ext uri="{BB962C8B-B14F-4D97-AF65-F5344CB8AC3E}">
        <p14:creationId xmlns:p14="http://schemas.microsoft.com/office/powerpoint/2010/main" val="1179132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608FBFD2-9C35-434C-BF55-AA5A0374F5F1}" type="datetimeFigureOut">
              <a:rPr lang="es-CL"/>
              <a:pPr>
                <a:defRPr/>
              </a:pPr>
              <a:t>12/03/2018</a:t>
            </a:fld>
            <a:endParaRPr lang="es-CL"/>
          </a:p>
        </p:txBody>
      </p:sp>
      <p:sp>
        <p:nvSpPr>
          <p:cNvPr id="6" name="4 Marcador de pie de página"/>
          <p:cNvSpPr>
            <a:spLocks noGrp="1"/>
          </p:cNvSpPr>
          <p:nvPr>
            <p:ph type="ftr" sz="quarter" idx="11"/>
          </p:nvPr>
        </p:nvSpPr>
        <p:spPr/>
        <p:txBody>
          <a:bodyPr/>
          <a:lstStyle>
            <a:lvl1pPr>
              <a:defRPr/>
            </a:lvl1pPr>
          </a:lstStyle>
          <a:p>
            <a:pPr>
              <a:defRPr/>
            </a:pPr>
            <a:endParaRPr lang="es-CL"/>
          </a:p>
        </p:txBody>
      </p:sp>
      <p:sp>
        <p:nvSpPr>
          <p:cNvPr id="7" name="5 Marcador de número de diapositiva"/>
          <p:cNvSpPr>
            <a:spLocks noGrp="1"/>
          </p:cNvSpPr>
          <p:nvPr>
            <p:ph type="sldNum" sz="quarter" idx="12"/>
          </p:nvPr>
        </p:nvSpPr>
        <p:spPr/>
        <p:txBody>
          <a:bodyPr/>
          <a:lstStyle>
            <a:lvl1pPr>
              <a:defRPr/>
            </a:lvl1pPr>
          </a:lstStyle>
          <a:p>
            <a:pPr>
              <a:defRPr/>
            </a:pPr>
            <a:fld id="{A2782622-C25C-4721-9589-689D5023EEAD}" type="slidenum">
              <a:rPr lang="es-CL"/>
              <a:pPr>
                <a:defRPr/>
              </a:pPr>
              <a:t>‹Nº›</a:t>
            </a:fld>
            <a:endParaRPr lang="es-CL"/>
          </a:p>
        </p:txBody>
      </p:sp>
    </p:spTree>
    <p:extLst>
      <p:ext uri="{BB962C8B-B14F-4D97-AF65-F5344CB8AC3E}">
        <p14:creationId xmlns:p14="http://schemas.microsoft.com/office/powerpoint/2010/main" val="695617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1"/>
            <a:ext cx="5486400" cy="566738"/>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a:p>
        </p:txBody>
      </p:sp>
      <p:sp>
        <p:nvSpPr>
          <p:cNvPr id="4" name="3 Marcador de texto"/>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21294982-BC4B-4590-A53C-E9612749675B}" type="datetimeFigureOut">
              <a:rPr lang="es-CL"/>
              <a:pPr>
                <a:defRPr/>
              </a:pPr>
              <a:t>12/03/2018</a:t>
            </a:fld>
            <a:endParaRPr lang="es-CL"/>
          </a:p>
        </p:txBody>
      </p:sp>
      <p:sp>
        <p:nvSpPr>
          <p:cNvPr id="6" name="4 Marcador de pie de página"/>
          <p:cNvSpPr>
            <a:spLocks noGrp="1"/>
          </p:cNvSpPr>
          <p:nvPr>
            <p:ph type="ftr" sz="quarter" idx="11"/>
          </p:nvPr>
        </p:nvSpPr>
        <p:spPr/>
        <p:txBody>
          <a:bodyPr/>
          <a:lstStyle>
            <a:lvl1pPr>
              <a:defRPr/>
            </a:lvl1pPr>
          </a:lstStyle>
          <a:p>
            <a:pPr>
              <a:defRPr/>
            </a:pPr>
            <a:endParaRPr lang="es-CL"/>
          </a:p>
        </p:txBody>
      </p:sp>
      <p:sp>
        <p:nvSpPr>
          <p:cNvPr id="7" name="5 Marcador de número de diapositiva"/>
          <p:cNvSpPr>
            <a:spLocks noGrp="1"/>
          </p:cNvSpPr>
          <p:nvPr>
            <p:ph type="sldNum" sz="quarter" idx="12"/>
          </p:nvPr>
        </p:nvSpPr>
        <p:spPr/>
        <p:txBody>
          <a:bodyPr/>
          <a:lstStyle>
            <a:lvl1pPr>
              <a:defRPr/>
            </a:lvl1pPr>
          </a:lstStyle>
          <a:p>
            <a:pPr>
              <a:defRPr/>
            </a:pPr>
            <a:fld id="{6E970AE9-B0AF-47DC-AFAF-C6E0CD434F6D}" type="slidenum">
              <a:rPr lang="es-CL"/>
              <a:pPr>
                <a:defRPr/>
              </a:pPr>
              <a:t>‹Nº›</a:t>
            </a:fld>
            <a:endParaRPr lang="es-CL"/>
          </a:p>
        </p:txBody>
      </p:sp>
    </p:spTree>
    <p:extLst>
      <p:ext uri="{BB962C8B-B14F-4D97-AF65-F5344CB8AC3E}">
        <p14:creationId xmlns:p14="http://schemas.microsoft.com/office/powerpoint/2010/main" val="838360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L" smtClean="0"/>
              <a:t>Haga clic para modificar el estilo de título del patrón</a:t>
            </a:r>
            <a:endParaRPr lang="es-CL" altLang="es-CL" smtClean="0"/>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L" smtClean="0"/>
              <a:t>Haga clic para modificar el estilo de texto del patrón</a:t>
            </a:r>
          </a:p>
          <a:p>
            <a:pPr lvl="1"/>
            <a:r>
              <a:rPr lang="es-ES" altLang="es-CL" smtClean="0"/>
              <a:t>Segundo nivel</a:t>
            </a:r>
          </a:p>
          <a:p>
            <a:pPr lvl="2"/>
            <a:r>
              <a:rPr lang="es-ES" altLang="es-CL" smtClean="0"/>
              <a:t>Tercer nivel</a:t>
            </a:r>
          </a:p>
          <a:p>
            <a:pPr lvl="3"/>
            <a:r>
              <a:rPr lang="es-ES" altLang="es-CL" smtClean="0"/>
              <a:t>Cuarto nivel</a:t>
            </a:r>
          </a:p>
          <a:p>
            <a:pPr lvl="4"/>
            <a:r>
              <a:rPr lang="es-ES" altLang="es-CL" smtClean="0"/>
              <a:t>Quinto nivel</a:t>
            </a:r>
            <a:endParaRPr lang="es-CL" altLang="es-CL"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42B9465-CB7A-45EB-8083-4814DA3271E1}" type="datetimeFigureOut">
              <a:rPr lang="es-CL"/>
              <a:pPr>
                <a:defRPr/>
              </a:pPr>
              <a:t>12/03/2018</a:t>
            </a:fld>
            <a:endParaRPr lang="es-C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C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A41455C1-D877-4FF4-B5DC-C6AEA73F996E}" type="slidenum">
              <a:rPr lang="es-CL"/>
              <a:pPr>
                <a:defRPr/>
              </a:pPr>
              <a:t>‹Nº›</a:t>
            </a:fld>
            <a:endParaRPr lang="es-CL"/>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48.jpeg"/></Relationships>
</file>

<file path=ppt/slides/_rels/slide3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emf"/></Relationships>
</file>

<file path=ppt/slides/_rels/slide3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4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8.emf"/></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4098"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251950" cy="699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2 Subtítulo"/>
          <p:cNvSpPr>
            <a:spLocks noGrp="1"/>
          </p:cNvSpPr>
          <p:nvPr>
            <p:ph type="subTitle" idx="1"/>
          </p:nvPr>
        </p:nvSpPr>
        <p:spPr>
          <a:xfrm>
            <a:off x="809550" y="4237100"/>
            <a:ext cx="7786688" cy="1328612"/>
          </a:xfrm>
        </p:spPr>
        <p:txBody>
          <a:bodyPr/>
          <a:lstStyle/>
          <a:p>
            <a:pPr eaLnBrk="1" hangingPunct="1"/>
            <a:endParaRPr lang="es-CL" sz="4000" b="1" dirty="0" smtClean="0">
              <a:solidFill>
                <a:schemeClr val="bg1"/>
              </a:solidFill>
            </a:endParaRPr>
          </a:p>
          <a:p>
            <a:pPr eaLnBrk="1" hangingPunct="1"/>
            <a:r>
              <a:rPr lang="es-CL" sz="4000" b="1" dirty="0" smtClean="0">
                <a:solidFill>
                  <a:schemeClr val="bg1"/>
                </a:solidFill>
              </a:rPr>
              <a:t>MEMORIA </a:t>
            </a:r>
            <a:r>
              <a:rPr lang="es-CL" altLang="es-CL" sz="4000" b="1" dirty="0" smtClean="0">
                <a:solidFill>
                  <a:schemeClr val="bg1"/>
                </a:solidFill>
              </a:rPr>
              <a:t>2016</a:t>
            </a:r>
            <a:endParaRPr lang="es-CL" altLang="es-CL" sz="3800" b="1" dirty="0" smtClean="0">
              <a:solidFill>
                <a:schemeClr val="bg1"/>
              </a:solidFill>
            </a:endParaRPr>
          </a:p>
        </p:txBody>
      </p:sp>
      <p:sp>
        <p:nvSpPr>
          <p:cNvPr id="4" name="3 CuadroTexto"/>
          <p:cNvSpPr txBox="1"/>
          <p:nvPr/>
        </p:nvSpPr>
        <p:spPr>
          <a:xfrm>
            <a:off x="3059832" y="5726113"/>
            <a:ext cx="3286125" cy="307975"/>
          </a:xfrm>
          <a:prstGeom prst="rect">
            <a:avLst/>
          </a:prstGeom>
          <a:noFill/>
        </p:spPr>
        <p:txBody>
          <a:bodyPr>
            <a:spAutoFit/>
          </a:bodyPr>
          <a:lstStyle/>
          <a:p>
            <a:pPr algn="ctr" eaLnBrk="1" hangingPunct="1">
              <a:defRPr/>
            </a:pPr>
            <a:endParaRPr lang="es-CL" sz="1400" dirty="0">
              <a:solidFill>
                <a:schemeClr val="bg1"/>
              </a:solidFill>
              <a:latin typeface="+mn-lt"/>
            </a:endParaRPr>
          </a:p>
        </p:txBody>
      </p:sp>
      <p:sp>
        <p:nvSpPr>
          <p:cNvPr id="5" name="4 CuadroTexto"/>
          <p:cNvSpPr txBox="1"/>
          <p:nvPr/>
        </p:nvSpPr>
        <p:spPr>
          <a:xfrm>
            <a:off x="539552" y="6487104"/>
            <a:ext cx="2286000" cy="338137"/>
          </a:xfrm>
          <a:prstGeom prst="rect">
            <a:avLst/>
          </a:prstGeom>
          <a:noFill/>
        </p:spPr>
        <p:txBody>
          <a:bodyPr>
            <a:spAutoFit/>
          </a:bodyPr>
          <a:lstStyle/>
          <a:p>
            <a:pPr eaLnBrk="1" hangingPunct="1">
              <a:defRPr/>
            </a:pPr>
            <a:r>
              <a:rPr lang="es-CL" sz="1600" dirty="0">
                <a:solidFill>
                  <a:schemeClr val="bg1"/>
                </a:solidFill>
                <a:latin typeface="+mj-lt"/>
              </a:rPr>
              <a:t>www.fucoa. cl</a:t>
            </a:r>
          </a:p>
        </p:txBody>
      </p:sp>
      <p:pic>
        <p:nvPicPr>
          <p:cNvPr id="4102"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4400" y="433388"/>
            <a:ext cx="4764088" cy="364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Imagen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83275" y="765175"/>
            <a:ext cx="2289175"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Imagen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12088" y="5726113"/>
            <a:ext cx="1068387"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6968" y="1988840"/>
            <a:ext cx="5178596" cy="2072362"/>
          </a:xfrm>
          <a:prstGeom prst="rect">
            <a:avLst/>
          </a:prstGeom>
        </p:spPr>
        <p:txBody>
          <a:bodyPr wrap="square">
            <a:spAutoFit/>
          </a:bodyPr>
          <a:lstStyle/>
          <a:p>
            <a:pPr>
              <a:spcAft>
                <a:spcPts val="800"/>
              </a:spcAft>
            </a:pPr>
            <a:r>
              <a:rPr lang="es-CL" sz="1400" b="1" dirty="0">
                <a:solidFill>
                  <a:srgbClr val="0070C0"/>
                </a:solidFill>
                <a:latin typeface="+mj-lt"/>
                <a:ea typeface="Calibri" panose="020F0502020204030204" pitchFamily="34" charset="0"/>
                <a:cs typeface="Times New Roman" panose="02020603050405020304" pitchFamily="18" charset="0"/>
              </a:rPr>
              <a:t>Zona </a:t>
            </a:r>
            <a:r>
              <a:rPr lang="es-CL" sz="1400" b="1" dirty="0" smtClean="0">
                <a:solidFill>
                  <a:srgbClr val="0070C0"/>
                </a:solidFill>
                <a:latin typeface="+mj-lt"/>
                <a:ea typeface="Calibri" panose="020F0502020204030204" pitchFamily="34" charset="0"/>
                <a:cs typeface="Times New Roman" panose="02020603050405020304" pitchFamily="18" charset="0"/>
              </a:rPr>
              <a:t>Norte</a:t>
            </a:r>
            <a:endParaRPr lang="es-CL" sz="1400" dirty="0">
              <a:solidFill>
                <a:srgbClr val="0070C0"/>
              </a:solidFill>
              <a:latin typeface="+mj-lt"/>
              <a:ea typeface="Calibri" panose="020F0502020204030204" pitchFamily="34" charset="0"/>
              <a:cs typeface="Times New Roman" panose="02020603050405020304" pitchFamily="18" charset="0"/>
            </a:endParaRPr>
          </a:p>
          <a:p>
            <a:pPr marL="171450" indent="-171450">
              <a:buFont typeface="Wingdings" panose="05000000000000000000" pitchFamily="2" charset="2"/>
              <a:buChar char="§"/>
            </a:pPr>
            <a:r>
              <a:rPr lang="es-CL" sz="1200" dirty="0" smtClean="0">
                <a:solidFill>
                  <a:schemeClr val="tx1">
                    <a:lumMod val="85000"/>
                    <a:lumOff val="15000"/>
                  </a:schemeClr>
                </a:solidFill>
                <a:latin typeface="+mj-lt"/>
              </a:rPr>
              <a:t>Radio </a:t>
            </a:r>
            <a:r>
              <a:rPr lang="es-CL" sz="1200" dirty="0">
                <a:solidFill>
                  <a:schemeClr val="tx1">
                    <a:lumMod val="85000"/>
                    <a:lumOff val="15000"/>
                  </a:schemeClr>
                </a:solidFill>
                <a:latin typeface="+mj-lt"/>
              </a:rPr>
              <a:t>Andina, </a:t>
            </a:r>
            <a:r>
              <a:rPr lang="es-CL" sz="1200" b="1" dirty="0">
                <a:solidFill>
                  <a:schemeClr val="tx1">
                    <a:lumMod val="85000"/>
                    <a:lumOff val="15000"/>
                  </a:schemeClr>
                </a:solidFill>
                <a:latin typeface="+mj-lt"/>
              </a:rPr>
              <a:t>comuna de Arica</a:t>
            </a:r>
            <a:r>
              <a:rPr lang="es-CL" sz="1200" dirty="0">
                <a:solidFill>
                  <a:schemeClr val="tx1">
                    <a:lumMod val="85000"/>
                    <a:lumOff val="15000"/>
                  </a:schemeClr>
                </a:solidFill>
                <a:latin typeface="+mj-lt"/>
              </a:rPr>
              <a:t>   /   www.radioandina.cl</a:t>
            </a:r>
          </a:p>
          <a:p>
            <a:pPr marL="171450" indent="-171450">
              <a:buFont typeface="Wingdings" panose="05000000000000000000" pitchFamily="2" charset="2"/>
              <a:buChar char="§"/>
            </a:pPr>
            <a:r>
              <a:rPr lang="es-CL" sz="1200" dirty="0">
                <a:solidFill>
                  <a:schemeClr val="tx1">
                    <a:lumMod val="85000"/>
                    <a:lumOff val="15000"/>
                  </a:schemeClr>
                </a:solidFill>
                <a:latin typeface="+mj-lt"/>
              </a:rPr>
              <a:t>Primavera</a:t>
            </a:r>
            <a:r>
              <a:rPr lang="es-CL" sz="1200" b="1" dirty="0">
                <a:solidFill>
                  <a:schemeClr val="tx1">
                    <a:lumMod val="85000"/>
                    <a:lumOff val="15000"/>
                  </a:schemeClr>
                </a:solidFill>
                <a:latin typeface="+mj-lt"/>
              </a:rPr>
              <a:t>, comuna de Arica   </a:t>
            </a:r>
            <a:r>
              <a:rPr lang="es-CL" sz="1200" dirty="0">
                <a:solidFill>
                  <a:schemeClr val="tx1">
                    <a:lumMod val="85000"/>
                    <a:lumOff val="15000"/>
                  </a:schemeClr>
                </a:solidFill>
                <a:latin typeface="+mj-lt"/>
              </a:rPr>
              <a:t>/   www.radioprimavera.cl</a:t>
            </a:r>
          </a:p>
          <a:p>
            <a:pPr marL="171450" indent="-171450">
              <a:buFont typeface="Wingdings" panose="05000000000000000000" pitchFamily="2" charset="2"/>
              <a:buChar char="§"/>
            </a:pPr>
            <a:r>
              <a:rPr lang="es-CL" sz="1200" dirty="0">
                <a:solidFill>
                  <a:schemeClr val="tx1">
                    <a:lumMod val="85000"/>
                    <a:lumOff val="15000"/>
                  </a:schemeClr>
                </a:solidFill>
                <a:latin typeface="+mj-lt"/>
              </a:rPr>
              <a:t>Radio Santa Laura, </a:t>
            </a:r>
            <a:r>
              <a:rPr lang="es-CL" sz="1200" b="1" dirty="0">
                <a:solidFill>
                  <a:schemeClr val="tx1">
                    <a:lumMod val="85000"/>
                    <a:lumOff val="15000"/>
                  </a:schemeClr>
                </a:solidFill>
                <a:latin typeface="+mj-lt"/>
              </a:rPr>
              <a:t>comuna de Pozo Almonte </a:t>
            </a:r>
          </a:p>
          <a:p>
            <a:pPr marL="171450" indent="-171450">
              <a:buFont typeface="Wingdings" panose="05000000000000000000" pitchFamily="2" charset="2"/>
              <a:buChar char="§"/>
            </a:pPr>
            <a:r>
              <a:rPr lang="es-CL" sz="1200" dirty="0">
                <a:solidFill>
                  <a:schemeClr val="tx1">
                    <a:lumMod val="85000"/>
                    <a:lumOff val="15000"/>
                  </a:schemeClr>
                </a:solidFill>
                <a:latin typeface="+mj-lt"/>
              </a:rPr>
              <a:t>Radio Atacama La Grande, </a:t>
            </a:r>
            <a:r>
              <a:rPr lang="es-CL" sz="1200" b="1" dirty="0">
                <a:solidFill>
                  <a:schemeClr val="tx1">
                    <a:lumMod val="85000"/>
                    <a:lumOff val="15000"/>
                  </a:schemeClr>
                </a:solidFill>
                <a:latin typeface="+mj-lt"/>
              </a:rPr>
              <a:t>comuna</a:t>
            </a:r>
            <a:r>
              <a:rPr lang="es-CL" sz="1200" dirty="0">
                <a:solidFill>
                  <a:schemeClr val="tx1">
                    <a:lumMod val="85000"/>
                    <a:lumOff val="15000"/>
                  </a:schemeClr>
                </a:solidFill>
                <a:latin typeface="+mj-lt"/>
              </a:rPr>
              <a:t> </a:t>
            </a:r>
            <a:r>
              <a:rPr lang="es-CL" sz="1200" b="1" dirty="0">
                <a:solidFill>
                  <a:schemeClr val="tx1">
                    <a:lumMod val="85000"/>
                    <a:lumOff val="15000"/>
                  </a:schemeClr>
                </a:solidFill>
                <a:latin typeface="+mj-lt"/>
              </a:rPr>
              <a:t>San Pedro de Atacama</a:t>
            </a:r>
          </a:p>
          <a:p>
            <a:pPr marL="171450" indent="-171450">
              <a:buFont typeface="Wingdings" panose="05000000000000000000" pitchFamily="2" charset="2"/>
              <a:buChar char="§"/>
            </a:pPr>
            <a:r>
              <a:rPr lang="es-CL" sz="1200" dirty="0">
                <a:solidFill>
                  <a:schemeClr val="tx1">
                    <a:lumMod val="85000"/>
                    <a:lumOff val="15000"/>
                  </a:schemeClr>
                </a:solidFill>
                <a:latin typeface="+mj-lt"/>
              </a:rPr>
              <a:t>Radio Máxima, </a:t>
            </a:r>
            <a:r>
              <a:rPr lang="es-CL" sz="1200" b="1" dirty="0">
                <a:solidFill>
                  <a:schemeClr val="tx1">
                    <a:lumMod val="85000"/>
                    <a:lumOff val="15000"/>
                  </a:schemeClr>
                </a:solidFill>
                <a:latin typeface="+mj-lt"/>
              </a:rPr>
              <a:t>comuna de Antofagasta </a:t>
            </a:r>
            <a:r>
              <a:rPr lang="es-CL" sz="1200" dirty="0">
                <a:solidFill>
                  <a:schemeClr val="tx1">
                    <a:lumMod val="85000"/>
                    <a:lumOff val="15000"/>
                  </a:schemeClr>
                </a:solidFill>
                <a:latin typeface="+mj-lt"/>
              </a:rPr>
              <a:t>  /   www.maximafm.cl</a:t>
            </a:r>
          </a:p>
          <a:p>
            <a:pPr marL="171450" indent="-171450">
              <a:buFont typeface="Wingdings" panose="05000000000000000000" pitchFamily="2" charset="2"/>
              <a:buChar char="§"/>
            </a:pPr>
            <a:r>
              <a:rPr lang="es-CL" sz="1200" dirty="0">
                <a:solidFill>
                  <a:schemeClr val="tx1">
                    <a:lumMod val="85000"/>
                    <a:lumOff val="15000"/>
                  </a:schemeClr>
                </a:solidFill>
                <a:latin typeface="+mj-lt"/>
              </a:rPr>
              <a:t>Radio Carnaval, </a:t>
            </a:r>
            <a:r>
              <a:rPr lang="es-CL" sz="1200" b="1" dirty="0">
                <a:solidFill>
                  <a:schemeClr val="tx1">
                    <a:lumMod val="85000"/>
                    <a:lumOff val="15000"/>
                  </a:schemeClr>
                </a:solidFill>
                <a:latin typeface="+mj-lt"/>
              </a:rPr>
              <a:t>comuna de Calama</a:t>
            </a:r>
          </a:p>
          <a:p>
            <a:pPr marL="171450" indent="-171450">
              <a:buFont typeface="Wingdings" panose="05000000000000000000" pitchFamily="2" charset="2"/>
              <a:buChar char="§"/>
            </a:pPr>
            <a:r>
              <a:rPr lang="es-CL" sz="1200" dirty="0">
                <a:solidFill>
                  <a:schemeClr val="tx1">
                    <a:lumMod val="85000"/>
                    <a:lumOff val="15000"/>
                  </a:schemeClr>
                </a:solidFill>
                <a:latin typeface="+mj-lt"/>
              </a:rPr>
              <a:t>Radio Sensación, </a:t>
            </a:r>
            <a:r>
              <a:rPr lang="es-CL" sz="1200" b="1" dirty="0">
                <a:solidFill>
                  <a:schemeClr val="tx1">
                    <a:lumMod val="85000"/>
                    <a:lumOff val="15000"/>
                  </a:schemeClr>
                </a:solidFill>
                <a:latin typeface="+mj-lt"/>
              </a:rPr>
              <a:t>comuna de Calama</a:t>
            </a:r>
          </a:p>
          <a:p>
            <a:pPr marL="171450" indent="-171450">
              <a:buFont typeface="Wingdings" panose="05000000000000000000" pitchFamily="2" charset="2"/>
              <a:buChar char="§"/>
            </a:pPr>
            <a:r>
              <a:rPr lang="es-CL" sz="1200" dirty="0">
                <a:solidFill>
                  <a:schemeClr val="tx1">
                    <a:lumMod val="85000"/>
                    <a:lumOff val="15000"/>
                  </a:schemeClr>
                </a:solidFill>
                <a:latin typeface="+mj-lt"/>
              </a:rPr>
              <a:t>Radio Nostálgica, </a:t>
            </a:r>
            <a:r>
              <a:rPr lang="es-CL" sz="1200" b="1" dirty="0">
                <a:solidFill>
                  <a:schemeClr val="tx1">
                    <a:lumMod val="85000"/>
                    <a:lumOff val="15000"/>
                  </a:schemeClr>
                </a:solidFill>
                <a:latin typeface="+mj-lt"/>
              </a:rPr>
              <a:t>comuna de Caldera</a:t>
            </a:r>
          </a:p>
          <a:p>
            <a:pPr>
              <a:spcAft>
                <a:spcPts val="800"/>
              </a:spcAft>
            </a:pPr>
            <a:endParaRPr lang="es-CL" sz="1200" dirty="0">
              <a:solidFill>
                <a:schemeClr val="tx1">
                  <a:lumMod val="85000"/>
                  <a:lumOff val="15000"/>
                </a:schemeClr>
              </a:solidFill>
              <a:latin typeface="+mj-lt"/>
              <a:ea typeface="Calibri" panose="020F0502020204030204" pitchFamily="34" charset="0"/>
              <a:cs typeface="Times New Roman" panose="02020603050405020304" pitchFamily="18" charset="0"/>
            </a:endParaRPr>
          </a:p>
        </p:txBody>
      </p:sp>
      <p:sp>
        <p:nvSpPr>
          <p:cNvPr id="4" name="Rectángulo 3"/>
          <p:cNvSpPr/>
          <p:nvPr/>
        </p:nvSpPr>
        <p:spPr>
          <a:xfrm>
            <a:off x="611560" y="1254370"/>
            <a:ext cx="6408712" cy="388696"/>
          </a:xfrm>
          <a:prstGeom prst="rect">
            <a:avLst/>
          </a:prstGeom>
        </p:spPr>
        <p:txBody>
          <a:bodyPr wrap="square">
            <a:spAutoFit/>
          </a:bodyPr>
          <a:lstStyle/>
          <a:p>
            <a:pPr>
              <a:lnSpc>
                <a:spcPct val="107000"/>
              </a:lnSpc>
              <a:spcAft>
                <a:spcPts val="800"/>
              </a:spcAft>
            </a:pPr>
            <a:r>
              <a:rPr lang="es-CL" b="1" dirty="0">
                <a:solidFill>
                  <a:srgbClr val="0070C0"/>
                </a:solidFill>
                <a:latin typeface="+mj-lt"/>
                <a:ea typeface="Calibri" panose="020F0502020204030204" pitchFamily="34" charset="0"/>
                <a:cs typeface="Times New Roman" panose="02020603050405020304" pitchFamily="18" charset="0"/>
              </a:rPr>
              <a:t>C</a:t>
            </a:r>
            <a:r>
              <a:rPr lang="es-CL" b="1" dirty="0" smtClean="0">
                <a:solidFill>
                  <a:srgbClr val="0070C0"/>
                </a:solidFill>
                <a:latin typeface="+mj-lt"/>
                <a:ea typeface="Calibri" panose="020F0502020204030204" pitchFamily="34" charset="0"/>
                <a:cs typeface="Times New Roman" panose="02020603050405020304" pitchFamily="18" charset="0"/>
              </a:rPr>
              <a:t>obertura programa Chile Rural</a:t>
            </a:r>
            <a:endParaRPr lang="es-CL" dirty="0">
              <a:solidFill>
                <a:srgbClr val="0070C0"/>
              </a:solidFill>
              <a:effectLst/>
              <a:latin typeface="+mj-lt"/>
              <a:ea typeface="Calibri" panose="020F0502020204030204" pitchFamily="34" charset="0"/>
              <a:cs typeface="Times New Roman" panose="02020603050405020304" pitchFamily="18" charset="0"/>
            </a:endParaRPr>
          </a:p>
        </p:txBody>
      </p:sp>
      <p:sp>
        <p:nvSpPr>
          <p:cNvPr id="5"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pic>
        <p:nvPicPr>
          <p:cNvPr id="8" name="Imagen 7"/>
          <p:cNvPicPr>
            <a:picLocks noChangeAspect="1"/>
          </p:cNvPicPr>
          <p:nvPr/>
        </p:nvPicPr>
        <p:blipFill>
          <a:blip r:embed="rId2"/>
          <a:stretch>
            <a:fillRect/>
          </a:stretch>
        </p:blipFill>
        <p:spPr>
          <a:xfrm>
            <a:off x="618267" y="4126402"/>
            <a:ext cx="7798126" cy="1443774"/>
          </a:xfrm>
          <a:prstGeom prst="rect">
            <a:avLst/>
          </a:prstGeom>
        </p:spPr>
      </p:pic>
    </p:spTree>
    <p:extLst>
      <p:ext uri="{BB962C8B-B14F-4D97-AF65-F5344CB8AC3E}">
        <p14:creationId xmlns:p14="http://schemas.microsoft.com/office/powerpoint/2010/main" val="2976475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755576" y="5134081"/>
            <a:ext cx="7773751" cy="1451250"/>
          </a:xfrm>
          <a:prstGeom prst="rect">
            <a:avLst/>
          </a:prstGeom>
        </p:spPr>
      </p:pic>
      <p:sp>
        <p:nvSpPr>
          <p:cNvPr id="3" name="Rectángulo 2"/>
          <p:cNvSpPr/>
          <p:nvPr/>
        </p:nvSpPr>
        <p:spPr>
          <a:xfrm>
            <a:off x="613190" y="1664720"/>
            <a:ext cx="7056784" cy="4078039"/>
          </a:xfrm>
          <a:prstGeom prst="rect">
            <a:avLst/>
          </a:prstGeom>
        </p:spPr>
        <p:txBody>
          <a:bodyPr wrap="square">
            <a:spAutoFit/>
          </a:bodyPr>
          <a:lstStyle/>
          <a:p>
            <a:pPr>
              <a:spcAft>
                <a:spcPts val="0"/>
              </a:spcAft>
            </a:pPr>
            <a:r>
              <a:rPr lang="es-CL" sz="1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Zona </a:t>
            </a:r>
            <a:r>
              <a:rPr lang="es-CL" sz="1400" b="1" dirty="0" smtClean="0">
                <a:solidFill>
                  <a:srgbClr val="0070C0"/>
                </a:solidFill>
                <a:latin typeface="Calibri" panose="020F0502020204030204" pitchFamily="34" charset="0"/>
                <a:ea typeface="Calibri" panose="020F0502020204030204" pitchFamily="34" charset="0"/>
                <a:cs typeface="Times New Roman" panose="02020603050405020304" pitchFamily="18" charset="0"/>
              </a:rPr>
              <a:t>Centro</a:t>
            </a:r>
          </a:p>
          <a:p>
            <a:pPr>
              <a:spcAft>
                <a:spcPts val="0"/>
              </a:spcAft>
            </a:pPr>
            <a:endParaRPr lang="es-CL" sz="1400" b="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Juan Pablo II, </a:t>
            </a:r>
            <a:r>
              <a:rPr lang="es-CL" sz="1100" b="1" dirty="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latin typeface="Calibri" panose="020F0502020204030204" pitchFamily="34" charset="0"/>
                <a:ea typeface="Calibri" panose="020F0502020204030204" pitchFamily="34" charset="0"/>
                <a:cs typeface="Times New Roman" panose="02020603050405020304" pitchFamily="18" charset="0"/>
              </a:rPr>
              <a:t>Illapel</a:t>
            </a:r>
            <a:r>
              <a:rPr lang="es-CL" sz="1100" b="1" dirty="0">
                <a:latin typeface="Calibri" panose="020F0502020204030204" pitchFamily="34" charset="0"/>
                <a:ea typeface="Calibri" panose="020F0502020204030204" pitchFamily="34" charset="0"/>
                <a:cs typeface="Times New Roman" panose="02020603050405020304" pitchFamily="18" charset="0"/>
              </a:rPr>
              <a:t>   </a:t>
            </a:r>
            <a:r>
              <a:rPr lang="es-CL" sz="1100" dirty="0">
                <a:latin typeface="Calibri" panose="020F0502020204030204" pitchFamily="34" charset="0"/>
                <a:ea typeface="Calibri" panose="020F0502020204030204" pitchFamily="34" charset="0"/>
                <a:cs typeface="Times New Roman" panose="02020603050405020304" pitchFamily="18" charset="0"/>
              </a:rPr>
              <a:t>/   www.juanpabloylas.cl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San Bartolomé, </a:t>
            </a:r>
            <a:r>
              <a:rPr lang="es-CL" sz="1100" b="1" dirty="0">
                <a:latin typeface="Calibri" panose="020F0502020204030204" pitchFamily="34" charset="0"/>
                <a:ea typeface="Calibri" panose="020F0502020204030204" pitchFamily="34" charset="0"/>
                <a:cs typeface="Times New Roman" panose="02020603050405020304" pitchFamily="18" charset="0"/>
              </a:rPr>
              <a:t>comuna de Ovalle   </a:t>
            </a:r>
            <a:r>
              <a:rPr lang="es-CL" sz="1100" dirty="0">
                <a:latin typeface="Calibri" panose="020F0502020204030204" pitchFamily="34" charset="0"/>
                <a:ea typeface="Calibri" panose="020F0502020204030204" pitchFamily="34" charset="0"/>
                <a:cs typeface="Times New Roman" panose="02020603050405020304" pitchFamily="18" charset="0"/>
              </a:rPr>
              <a:t>/   www.radiosanbartolome.cl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Dulce, </a:t>
            </a:r>
            <a:r>
              <a:rPr lang="es-CL" sz="1100" b="1" dirty="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latin typeface="Calibri" panose="020F0502020204030204" pitchFamily="34" charset="0"/>
                <a:ea typeface="Calibri" panose="020F0502020204030204" pitchFamily="34" charset="0"/>
                <a:cs typeface="Times New Roman" panose="02020603050405020304" pitchFamily="18" charset="0"/>
              </a:rPr>
              <a:t>Illapel</a:t>
            </a:r>
            <a:endParaRPr lang="es-CL" sz="1100" b="1" dirty="0">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Celeste</a:t>
            </a:r>
            <a:r>
              <a:rPr lang="es-CL" sz="1100" b="1" dirty="0">
                <a:latin typeface="Calibri" panose="020F0502020204030204" pitchFamily="34" charset="0"/>
                <a:ea typeface="Calibri" panose="020F0502020204030204" pitchFamily="34" charset="0"/>
                <a:cs typeface="Times New Roman" panose="02020603050405020304" pitchFamily="18" charset="0"/>
              </a:rPr>
              <a:t>, comuna de Copiapó   </a:t>
            </a:r>
            <a:r>
              <a:rPr lang="es-CL" sz="1100" dirty="0">
                <a:latin typeface="Calibri" panose="020F0502020204030204" pitchFamily="34" charset="0"/>
                <a:ea typeface="Calibri" panose="020F0502020204030204" pitchFamily="34" charset="0"/>
                <a:cs typeface="Times New Roman" panose="02020603050405020304" pitchFamily="18" charset="0"/>
              </a:rPr>
              <a:t>/   www.radioceleste.cl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Guardiamarina</a:t>
            </a:r>
            <a:r>
              <a:rPr lang="es-CL" sz="1100" b="1" dirty="0">
                <a:latin typeface="Calibri" panose="020F0502020204030204" pitchFamily="34" charset="0"/>
                <a:ea typeface="Calibri" panose="020F0502020204030204" pitchFamily="34" charset="0"/>
                <a:cs typeface="Times New Roman" panose="02020603050405020304" pitchFamily="18" charset="0"/>
              </a:rPr>
              <a:t>, comuna de Coquimbo</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Dulce, </a:t>
            </a:r>
            <a:r>
              <a:rPr lang="es-CL" sz="1100" b="1" dirty="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latin typeface="Calibri" panose="020F0502020204030204" pitchFamily="34" charset="0"/>
                <a:ea typeface="Calibri" panose="020F0502020204030204" pitchFamily="34" charset="0"/>
                <a:cs typeface="Times New Roman" panose="02020603050405020304" pitchFamily="18" charset="0"/>
              </a:rPr>
              <a:t>Petorca</a:t>
            </a:r>
            <a:r>
              <a:rPr lang="es-CL" sz="1100" b="1" dirty="0">
                <a:latin typeface="Calibri" panose="020F0502020204030204" pitchFamily="34" charset="0"/>
                <a:ea typeface="Calibri" panose="020F0502020204030204" pitchFamily="34" charset="0"/>
                <a:cs typeface="Times New Roman" panose="02020603050405020304" pitchFamily="18" charset="0"/>
              </a:rPr>
              <a:t>   </a:t>
            </a:r>
            <a:r>
              <a:rPr lang="es-CL" sz="1100" dirty="0">
                <a:latin typeface="Calibri" panose="020F0502020204030204" pitchFamily="34" charset="0"/>
                <a:ea typeface="Calibri" panose="020F0502020204030204" pitchFamily="34" charset="0"/>
                <a:cs typeface="Times New Roman" panose="02020603050405020304" pitchFamily="18" charset="0"/>
              </a:rPr>
              <a:t>/   www.dulcefm.cl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Valparaíso, </a:t>
            </a:r>
            <a:r>
              <a:rPr lang="es-CL" sz="1100" b="1" dirty="0">
                <a:latin typeface="Calibri" panose="020F0502020204030204" pitchFamily="34" charset="0"/>
                <a:ea typeface="Calibri" panose="020F0502020204030204" pitchFamily="34" charset="0"/>
                <a:cs typeface="Times New Roman" panose="02020603050405020304" pitchFamily="18" charset="0"/>
              </a:rPr>
              <a:t>comunas de Valparaíso, Viña del Mar   </a:t>
            </a:r>
            <a:r>
              <a:rPr lang="es-CL" sz="1100" dirty="0">
                <a:latin typeface="Calibri" panose="020F0502020204030204" pitchFamily="34" charset="0"/>
                <a:ea typeface="Calibri" panose="020F0502020204030204" pitchFamily="34" charset="0"/>
                <a:cs typeface="Times New Roman" panose="02020603050405020304" pitchFamily="18" charset="0"/>
              </a:rPr>
              <a:t>/   www.radiovalparaiso.cl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a:t>
            </a:r>
            <a:r>
              <a:rPr lang="es-CL" sz="1100" dirty="0" err="1">
                <a:latin typeface="Calibri" panose="020F0502020204030204" pitchFamily="34" charset="0"/>
                <a:ea typeface="Calibri" panose="020F0502020204030204" pitchFamily="34" charset="0"/>
                <a:cs typeface="Times New Roman" panose="02020603050405020304" pitchFamily="18" charset="0"/>
              </a:rPr>
              <a:t>Crystal</a:t>
            </a:r>
            <a:r>
              <a:rPr lang="es-CL" sz="1100" dirty="0">
                <a:latin typeface="Calibri" panose="020F0502020204030204" pitchFamily="34" charset="0"/>
                <a:ea typeface="Calibri" panose="020F0502020204030204" pitchFamily="34" charset="0"/>
                <a:cs typeface="Times New Roman" panose="02020603050405020304" pitchFamily="18" charset="0"/>
              </a:rPr>
              <a:t>, </a:t>
            </a:r>
            <a:r>
              <a:rPr lang="es-CL" sz="1100" b="1" dirty="0">
                <a:latin typeface="Calibri" panose="020F0502020204030204" pitchFamily="34" charset="0"/>
                <a:ea typeface="Calibri" panose="020F0502020204030204" pitchFamily="34" charset="0"/>
                <a:cs typeface="Times New Roman" panose="02020603050405020304" pitchFamily="18" charset="0"/>
              </a:rPr>
              <a:t>comuna de Cabildo   </a:t>
            </a:r>
            <a:r>
              <a:rPr lang="es-CL" sz="1100" dirty="0">
                <a:latin typeface="Calibri" panose="020F0502020204030204" pitchFamily="34" charset="0"/>
                <a:ea typeface="Calibri" panose="020F0502020204030204" pitchFamily="34" charset="0"/>
                <a:cs typeface="Times New Roman" panose="02020603050405020304" pitchFamily="18" charset="0"/>
              </a:rPr>
              <a:t>/   www.radiocrystal.cl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Nexo, </a:t>
            </a:r>
            <a:r>
              <a:rPr lang="es-CL" sz="1100" b="1" dirty="0">
                <a:latin typeface="Calibri" panose="020F0502020204030204" pitchFamily="34" charset="0"/>
                <a:ea typeface="Calibri" panose="020F0502020204030204" pitchFamily="34" charset="0"/>
                <a:cs typeface="Times New Roman" panose="02020603050405020304" pitchFamily="18" charset="0"/>
              </a:rPr>
              <a:t>comuna de Quillota</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Trasandina, </a:t>
            </a:r>
            <a:r>
              <a:rPr lang="es-CL" sz="1100" b="1" dirty="0">
                <a:latin typeface="Calibri" panose="020F0502020204030204" pitchFamily="34" charset="0"/>
                <a:ea typeface="Calibri" panose="020F0502020204030204" pitchFamily="34" charset="0"/>
                <a:cs typeface="Times New Roman" panose="02020603050405020304" pitchFamily="18" charset="0"/>
              </a:rPr>
              <a:t>comuna de Los Andes   </a:t>
            </a:r>
            <a:r>
              <a:rPr lang="es-CL" sz="1100" dirty="0">
                <a:latin typeface="Calibri" panose="020F0502020204030204" pitchFamily="34" charset="0"/>
                <a:ea typeface="Calibri" panose="020F0502020204030204" pitchFamily="34" charset="0"/>
                <a:cs typeface="Times New Roman" panose="02020603050405020304" pitchFamily="18" charset="0"/>
              </a:rPr>
              <a:t>/   </a:t>
            </a:r>
            <a:r>
              <a:rPr lang="es-CL" sz="1100" dirty="0" smtClean="0">
                <a:latin typeface="Calibri" panose="020F0502020204030204" pitchFamily="34" charset="0"/>
                <a:ea typeface="Calibri" panose="020F0502020204030204" pitchFamily="34" charset="0"/>
                <a:cs typeface="Times New Roman" panose="02020603050405020304" pitchFamily="18" charset="0"/>
              </a:rPr>
              <a:t>www.radiotrasandina1500.cl</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Acuarela,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Melipilla   </a:t>
            </a:r>
            <a:r>
              <a:rPr lang="es-CL" sz="1100" dirty="0" smtClean="0">
                <a:latin typeface="Calibri" panose="020F0502020204030204" pitchFamily="34" charset="0"/>
                <a:ea typeface="Calibri" panose="020F0502020204030204" pitchFamily="34" charset="0"/>
                <a:cs typeface="Times New Roman" panose="02020603050405020304" pitchFamily="18" charset="0"/>
              </a:rPr>
              <a:t>/   www.acuarelafm.cl</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Cumbre,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Colina   </a:t>
            </a:r>
            <a:r>
              <a:rPr lang="es-CL" sz="1100" dirty="0" smtClean="0">
                <a:latin typeface="Calibri" panose="020F0502020204030204" pitchFamily="34" charset="0"/>
                <a:ea typeface="Calibri" panose="020F0502020204030204" pitchFamily="34" charset="0"/>
                <a:cs typeface="Times New Roman" panose="02020603050405020304" pitchFamily="18" charset="0"/>
              </a:rPr>
              <a:t>/   www.radiocumbre.cl</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a:t>
            </a:r>
            <a:r>
              <a:rPr lang="es-CL" sz="1100" dirty="0" err="1" smtClean="0">
                <a:latin typeface="Calibri" panose="020F0502020204030204" pitchFamily="34" charset="0"/>
                <a:ea typeface="Calibri" panose="020F0502020204030204" pitchFamily="34" charset="0"/>
                <a:cs typeface="Times New Roman" panose="02020603050405020304" pitchFamily="18" charset="0"/>
              </a:rPr>
              <a:t>Lubna</a:t>
            </a:r>
            <a:r>
              <a:rPr lang="es-CL" sz="1100" b="1" dirty="0" smtClean="0">
                <a:latin typeface="Calibri" panose="020F0502020204030204" pitchFamily="34" charset="0"/>
                <a:ea typeface="Calibri" panose="020F0502020204030204" pitchFamily="34" charset="0"/>
                <a:cs typeface="Times New Roman" panose="02020603050405020304" pitchFamily="18" charset="0"/>
              </a:rPr>
              <a:t>, comuna de </a:t>
            </a:r>
            <a:r>
              <a:rPr lang="es-CL" sz="1100" b="1" dirty="0" err="1" smtClean="0">
                <a:latin typeface="Calibri" panose="020F0502020204030204" pitchFamily="34" charset="0"/>
                <a:ea typeface="Calibri" panose="020F0502020204030204" pitchFamily="34" charset="0"/>
                <a:cs typeface="Times New Roman" panose="02020603050405020304" pitchFamily="18" charset="0"/>
              </a:rPr>
              <a:t>Curacaví</a:t>
            </a:r>
            <a:r>
              <a:rPr lang="es-CL" sz="1100" b="1" dirty="0" smtClean="0">
                <a:latin typeface="Calibri" panose="020F0502020204030204" pitchFamily="34" charset="0"/>
                <a:ea typeface="Calibri" panose="020F0502020204030204" pitchFamily="34" charset="0"/>
                <a:cs typeface="Times New Roman" panose="02020603050405020304" pitchFamily="18" charset="0"/>
              </a:rPr>
              <a:t>   </a:t>
            </a:r>
            <a:r>
              <a:rPr lang="es-CL" sz="1100" dirty="0" smtClean="0">
                <a:latin typeface="Calibri" panose="020F0502020204030204" pitchFamily="34" charset="0"/>
                <a:ea typeface="Calibri" panose="020F0502020204030204" pitchFamily="34" charset="0"/>
                <a:cs typeface="Times New Roman" panose="02020603050405020304" pitchFamily="18" charset="0"/>
              </a:rPr>
              <a:t>/   www.radiolubna.cl</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Manantial,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Talagante   </a:t>
            </a:r>
            <a:r>
              <a:rPr lang="es-CL" sz="1100" dirty="0" smtClean="0">
                <a:latin typeface="Calibri" panose="020F0502020204030204" pitchFamily="34" charset="0"/>
                <a:ea typeface="Calibri" panose="020F0502020204030204" pitchFamily="34" charset="0"/>
                <a:cs typeface="Times New Roman" panose="02020603050405020304" pitchFamily="18" charset="0"/>
              </a:rPr>
              <a:t>/   www.radiomanantial.cl</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El Sembrador de Colina,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Colina   </a:t>
            </a:r>
            <a:r>
              <a:rPr lang="es-CL" sz="1100" dirty="0" smtClean="0">
                <a:latin typeface="Calibri" panose="020F0502020204030204" pitchFamily="34" charset="0"/>
                <a:ea typeface="Calibri" panose="020F0502020204030204" pitchFamily="34" charset="0"/>
                <a:cs typeface="Times New Roman" panose="02020603050405020304" pitchFamily="18" charset="0"/>
              </a:rPr>
              <a:t>/   www.radiosembrador.cl</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Éxito,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San Vicente   </a:t>
            </a:r>
            <a:r>
              <a:rPr lang="es-CL" sz="1100" dirty="0" smtClean="0">
                <a:latin typeface="Calibri" panose="020F0502020204030204" pitchFamily="34" charset="0"/>
                <a:ea typeface="Calibri" panose="020F0502020204030204" pitchFamily="34" charset="0"/>
                <a:cs typeface="Times New Roman" panose="02020603050405020304" pitchFamily="18" charset="0"/>
              </a:rPr>
              <a:t>/   www.lapopular.cl</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Impacto,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Rengo</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Rancagua,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Rancagua   </a:t>
            </a:r>
            <a:r>
              <a:rPr lang="es-CL" sz="1100" dirty="0" smtClean="0">
                <a:latin typeface="Calibri" panose="020F0502020204030204" pitchFamily="34" charset="0"/>
                <a:ea typeface="Calibri" panose="020F0502020204030204" pitchFamily="34" charset="0"/>
                <a:cs typeface="Times New Roman" panose="02020603050405020304" pitchFamily="18" charset="0"/>
              </a:rPr>
              <a:t>/   www.radiorancagua.cl</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Trigal,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San Fernando</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Atardecer,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smtClean="0">
                <a:latin typeface="Calibri" panose="020F0502020204030204" pitchFamily="34" charset="0"/>
                <a:ea typeface="Calibri" panose="020F0502020204030204" pitchFamily="34" charset="0"/>
                <a:cs typeface="Times New Roman" panose="02020603050405020304" pitchFamily="18" charset="0"/>
              </a:rPr>
              <a:t>Pichilemu</a:t>
            </a:r>
            <a:endParaRPr lang="es-CL" sz="1100" b="1" dirty="0" smtClean="0">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Mater Dei,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Quinta de </a:t>
            </a:r>
            <a:r>
              <a:rPr lang="es-CL" sz="1100" b="1" dirty="0" err="1" smtClean="0">
                <a:latin typeface="Calibri" panose="020F0502020204030204" pitchFamily="34" charset="0"/>
                <a:ea typeface="Calibri" panose="020F0502020204030204" pitchFamily="34" charset="0"/>
                <a:cs typeface="Times New Roman" panose="02020603050405020304" pitchFamily="18" charset="0"/>
              </a:rPr>
              <a:t>Tilcoco</a:t>
            </a:r>
            <a:endParaRPr lang="es-CL" sz="11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613190" y="1159077"/>
            <a:ext cx="6408712" cy="388696"/>
          </a:xfrm>
          <a:prstGeom prst="rect">
            <a:avLst/>
          </a:prstGeom>
        </p:spPr>
        <p:txBody>
          <a:bodyPr wrap="square">
            <a:spAutoFit/>
          </a:bodyPr>
          <a:lstStyle/>
          <a:p>
            <a:pPr>
              <a:lnSpc>
                <a:spcPct val="107000"/>
              </a:lnSpc>
              <a:spcAft>
                <a:spcPts val="800"/>
              </a:spcAft>
            </a:pPr>
            <a:r>
              <a:rPr lang="es-CL" b="1" dirty="0">
                <a:solidFill>
                  <a:srgbClr val="0070C0"/>
                </a:solidFill>
                <a:latin typeface="+mj-lt"/>
                <a:ea typeface="Calibri" panose="020F0502020204030204" pitchFamily="34" charset="0"/>
                <a:cs typeface="Times New Roman" panose="02020603050405020304" pitchFamily="18" charset="0"/>
              </a:rPr>
              <a:t>C</a:t>
            </a:r>
            <a:r>
              <a:rPr lang="es-CL" b="1" dirty="0" smtClean="0">
                <a:solidFill>
                  <a:srgbClr val="0070C0"/>
                </a:solidFill>
                <a:latin typeface="+mj-lt"/>
                <a:ea typeface="Calibri" panose="020F0502020204030204" pitchFamily="34" charset="0"/>
                <a:cs typeface="Times New Roman" panose="02020603050405020304" pitchFamily="18" charset="0"/>
              </a:rPr>
              <a:t>obertura programa Chile Rural</a:t>
            </a:r>
            <a:endParaRPr lang="es-CL" dirty="0">
              <a:solidFill>
                <a:srgbClr val="0070C0"/>
              </a:solidFill>
              <a:effectLst/>
              <a:latin typeface="+mj-lt"/>
              <a:ea typeface="Calibri" panose="020F0502020204030204" pitchFamily="34" charset="0"/>
              <a:cs typeface="Times New Roman" panose="02020603050405020304" pitchFamily="18" charset="0"/>
            </a:endParaRPr>
          </a:p>
        </p:txBody>
      </p:sp>
      <p:sp>
        <p:nvSpPr>
          <p:cNvPr id="5" name="2 Subtítulo"/>
          <p:cNvSpPr txBox="1">
            <a:spLocks/>
          </p:cNvSpPr>
          <p:nvPr/>
        </p:nvSpPr>
        <p:spPr>
          <a:xfrm>
            <a:off x="588489"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spTree>
    <p:extLst>
      <p:ext uri="{BB962C8B-B14F-4D97-AF65-F5344CB8AC3E}">
        <p14:creationId xmlns:p14="http://schemas.microsoft.com/office/powerpoint/2010/main" val="714318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rot="16200000">
            <a:off x="3977511" y="1575217"/>
            <a:ext cx="1496834" cy="8084720"/>
          </a:xfrm>
          <a:prstGeom prst="rect">
            <a:avLst/>
          </a:prstGeom>
        </p:spPr>
      </p:pic>
      <p:sp>
        <p:nvSpPr>
          <p:cNvPr id="7" name="Rectángulo 6"/>
          <p:cNvSpPr/>
          <p:nvPr/>
        </p:nvSpPr>
        <p:spPr>
          <a:xfrm>
            <a:off x="467544" y="1868919"/>
            <a:ext cx="4572000" cy="3462486"/>
          </a:xfrm>
          <a:prstGeom prst="rect">
            <a:avLst/>
          </a:prstGeom>
        </p:spPr>
        <p:txBody>
          <a:bodyPr>
            <a:spAutoFit/>
          </a:bodyPr>
          <a:lstStyle/>
          <a:p>
            <a:pPr>
              <a:spcAft>
                <a:spcPts val="0"/>
              </a:spcAft>
            </a:pPr>
            <a:r>
              <a:rPr lang="es-CL" sz="16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Zona </a:t>
            </a:r>
            <a:r>
              <a:rPr lang="es-CL" sz="1600" b="1" dirty="0" smtClean="0">
                <a:solidFill>
                  <a:srgbClr val="0070C0"/>
                </a:solidFill>
                <a:latin typeface="Calibri" panose="020F0502020204030204" pitchFamily="34" charset="0"/>
                <a:ea typeface="Calibri" panose="020F0502020204030204" pitchFamily="34" charset="0"/>
                <a:cs typeface="Times New Roman" panose="02020603050405020304" pitchFamily="18" charset="0"/>
              </a:rPr>
              <a:t>Sur</a:t>
            </a:r>
          </a:p>
          <a:p>
            <a:pPr>
              <a:spcAft>
                <a:spcPts val="0"/>
              </a:spcAft>
            </a:pPr>
            <a:endParaRPr lang="es-CL" sz="1600" b="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a:t>
            </a:r>
            <a:r>
              <a:rPr lang="es-CL" sz="1100" dirty="0" err="1" smtClean="0">
                <a:latin typeface="Calibri" panose="020F0502020204030204" pitchFamily="34" charset="0"/>
                <a:ea typeface="Calibri" panose="020F0502020204030204" pitchFamily="34" charset="0"/>
                <a:cs typeface="Times New Roman" panose="02020603050405020304" pitchFamily="18" charset="0"/>
              </a:rPr>
              <a:t>Ancoa</a:t>
            </a:r>
            <a:r>
              <a:rPr lang="es-CL" sz="1100" dirty="0" smtClean="0">
                <a:latin typeface="Calibri" panose="020F0502020204030204" pitchFamily="34" charset="0"/>
                <a:ea typeface="Calibri" panose="020F0502020204030204" pitchFamily="34" charset="0"/>
                <a:cs typeface="Times New Roman" panose="02020603050405020304" pitchFamily="18" charset="0"/>
              </a:rPr>
              <a:t>,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Linares   </a:t>
            </a:r>
            <a:r>
              <a:rPr lang="es-CL" sz="1100" dirty="0" smtClean="0">
                <a:latin typeface="Calibri" panose="020F0502020204030204" pitchFamily="34" charset="0"/>
                <a:ea typeface="Calibri" panose="020F0502020204030204" pitchFamily="34" charset="0"/>
                <a:cs typeface="Times New Roman" panose="02020603050405020304" pitchFamily="18" charset="0"/>
              </a:rPr>
              <a:t>/   www.radioancoa.cl</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a:t>
            </a:r>
            <a:r>
              <a:rPr lang="es-CL" sz="1100" dirty="0">
                <a:latin typeface="Calibri" panose="020F0502020204030204" pitchFamily="34" charset="0"/>
                <a:ea typeface="Calibri" panose="020F0502020204030204" pitchFamily="34" charset="0"/>
                <a:cs typeface="Times New Roman" panose="02020603050405020304" pitchFamily="18" charset="0"/>
              </a:rPr>
              <a:t>Amiga,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Talca</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a:t>
            </a:r>
            <a:r>
              <a:rPr lang="es-CL" sz="1100" dirty="0" err="1" smtClean="0">
                <a:latin typeface="Calibri" panose="020F0502020204030204" pitchFamily="34" charset="0"/>
                <a:ea typeface="Calibri" panose="020F0502020204030204" pitchFamily="34" charset="0"/>
                <a:cs typeface="Times New Roman" panose="02020603050405020304" pitchFamily="18" charset="0"/>
              </a:rPr>
              <a:t>Magnificat</a:t>
            </a:r>
            <a:r>
              <a:rPr lang="es-CL" sz="1100" dirty="0" smtClean="0">
                <a:latin typeface="Calibri" panose="020F0502020204030204" pitchFamily="34" charset="0"/>
                <a:ea typeface="Calibri" panose="020F0502020204030204" pitchFamily="34" charset="0"/>
                <a:cs typeface="Times New Roman" panose="02020603050405020304" pitchFamily="18" charset="0"/>
              </a:rPr>
              <a:t>, </a:t>
            </a:r>
            <a:r>
              <a:rPr lang="es-CL" sz="1100" b="1" dirty="0" smtClean="0">
                <a:latin typeface="Calibri" panose="020F0502020204030204" pitchFamily="34" charset="0"/>
                <a:ea typeface="Calibri" panose="020F0502020204030204" pitchFamily="34" charset="0"/>
                <a:cs typeface="Times New Roman" panose="02020603050405020304" pitchFamily="18" charset="0"/>
              </a:rPr>
              <a:t>comuna de Teno</a:t>
            </a: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a:t>
            </a:r>
            <a:r>
              <a:rPr lang="es-CL" sz="1100" dirty="0">
                <a:latin typeface="Calibri" panose="020F0502020204030204" pitchFamily="34" charset="0"/>
                <a:ea typeface="Calibri" panose="020F0502020204030204" pitchFamily="34" charset="0"/>
                <a:cs typeface="Times New Roman" panose="02020603050405020304" pitchFamily="18" charset="0"/>
              </a:rPr>
              <a:t>Surcos, </a:t>
            </a:r>
            <a:r>
              <a:rPr lang="es-CL" sz="1100" b="1" dirty="0">
                <a:latin typeface="Calibri" panose="020F0502020204030204" pitchFamily="34" charset="0"/>
                <a:ea typeface="Calibri" panose="020F0502020204030204" pitchFamily="34" charset="0"/>
                <a:cs typeface="Times New Roman" panose="02020603050405020304" pitchFamily="18" charset="0"/>
              </a:rPr>
              <a:t>comuna de Cauquenes</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Agricultura</a:t>
            </a:r>
            <a:r>
              <a:rPr lang="es-CL" sz="1100" b="1" dirty="0">
                <a:latin typeface="Calibri" panose="020F0502020204030204" pitchFamily="34" charset="0"/>
                <a:ea typeface="Calibri" panose="020F0502020204030204" pitchFamily="34" charset="0"/>
                <a:cs typeface="Times New Roman" panose="02020603050405020304" pitchFamily="18" charset="0"/>
              </a:rPr>
              <a:t>, comuna de Los Ángeles</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Antares, </a:t>
            </a:r>
            <a:r>
              <a:rPr lang="es-CL" sz="1100" b="1" dirty="0">
                <a:latin typeface="Calibri" panose="020F0502020204030204" pitchFamily="34" charset="0"/>
                <a:ea typeface="Calibri" panose="020F0502020204030204" pitchFamily="34" charset="0"/>
                <a:cs typeface="Times New Roman" panose="02020603050405020304" pitchFamily="18" charset="0"/>
              </a:rPr>
              <a:t>comuna de Los Álamos   </a:t>
            </a:r>
            <a:r>
              <a:rPr lang="es-CL" sz="1100" dirty="0">
                <a:latin typeface="Calibri" panose="020F0502020204030204" pitchFamily="34" charset="0"/>
                <a:ea typeface="Calibri" panose="020F0502020204030204" pitchFamily="34" charset="0"/>
                <a:cs typeface="Times New Roman" panose="02020603050405020304" pitchFamily="18" charset="0"/>
              </a:rPr>
              <a:t>/   www.radioantares.cl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Conífera, </a:t>
            </a:r>
            <a:r>
              <a:rPr lang="es-CL" sz="1100" b="1" dirty="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latin typeface="Calibri" panose="020F0502020204030204" pitchFamily="34" charset="0"/>
                <a:ea typeface="Calibri" panose="020F0502020204030204" pitchFamily="34" charset="0"/>
                <a:cs typeface="Times New Roman" panose="02020603050405020304" pitchFamily="18" charset="0"/>
              </a:rPr>
              <a:t>Quirihue</a:t>
            </a:r>
            <a:r>
              <a:rPr lang="es-CL" sz="1100" b="1" dirty="0">
                <a:latin typeface="Calibri" panose="020F0502020204030204" pitchFamily="34" charset="0"/>
                <a:ea typeface="Calibri" panose="020F0502020204030204" pitchFamily="34" charset="0"/>
                <a:cs typeface="Times New Roman" panose="02020603050405020304" pitchFamily="18" charset="0"/>
              </a:rPr>
              <a:t>   </a:t>
            </a:r>
            <a:r>
              <a:rPr lang="es-CL" sz="1100" dirty="0">
                <a:latin typeface="Calibri" panose="020F0502020204030204" pitchFamily="34" charset="0"/>
                <a:ea typeface="Calibri" panose="020F0502020204030204" pitchFamily="34" charset="0"/>
                <a:cs typeface="Times New Roman" panose="02020603050405020304" pitchFamily="18" charset="0"/>
              </a:rPr>
              <a:t>/   www.radioconifera.cl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Dinastía, </a:t>
            </a:r>
            <a:r>
              <a:rPr lang="es-CL" sz="1100" b="1" dirty="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latin typeface="Calibri" panose="020F0502020204030204" pitchFamily="34" charset="0"/>
                <a:ea typeface="Calibri" panose="020F0502020204030204" pitchFamily="34" charset="0"/>
                <a:cs typeface="Times New Roman" panose="02020603050405020304" pitchFamily="18" charset="0"/>
              </a:rPr>
              <a:t>Mulchén</a:t>
            </a:r>
            <a:r>
              <a:rPr lang="es-CL" sz="1100" b="1" dirty="0">
                <a:latin typeface="Calibri" panose="020F0502020204030204" pitchFamily="34" charset="0"/>
                <a:ea typeface="Calibri" panose="020F0502020204030204" pitchFamily="34" charset="0"/>
                <a:cs typeface="Times New Roman" panose="02020603050405020304" pitchFamily="18" charset="0"/>
              </a:rPr>
              <a:t>   </a:t>
            </a:r>
            <a:r>
              <a:rPr lang="es-CL" sz="1100" dirty="0">
                <a:latin typeface="Calibri" panose="020F0502020204030204" pitchFamily="34" charset="0"/>
                <a:ea typeface="Calibri" panose="020F0502020204030204" pitchFamily="34" charset="0"/>
                <a:cs typeface="Times New Roman" panose="02020603050405020304" pitchFamily="18" charset="0"/>
              </a:rPr>
              <a:t>/   www.radiodinastia.com</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Monserrat, </a:t>
            </a:r>
            <a:r>
              <a:rPr lang="es-CL" sz="1100" b="1" dirty="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latin typeface="Calibri" panose="020F0502020204030204" pitchFamily="34" charset="0"/>
                <a:ea typeface="Calibri" panose="020F0502020204030204" pitchFamily="34" charset="0"/>
                <a:cs typeface="Times New Roman" panose="02020603050405020304" pitchFamily="18" charset="0"/>
              </a:rPr>
              <a:t>Coelemu</a:t>
            </a:r>
            <a:endParaRPr lang="es-CL" sz="1100" b="1" dirty="0">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Ñuble, </a:t>
            </a:r>
            <a:r>
              <a:rPr lang="es-CL" sz="1100" b="1" dirty="0">
                <a:latin typeface="Calibri" panose="020F0502020204030204" pitchFamily="34" charset="0"/>
                <a:ea typeface="Calibri" panose="020F0502020204030204" pitchFamily="34" charset="0"/>
                <a:cs typeface="Times New Roman" panose="02020603050405020304" pitchFamily="18" charset="0"/>
              </a:rPr>
              <a:t>comuna de Chillán   </a:t>
            </a:r>
            <a:r>
              <a:rPr lang="es-CL" sz="1100" dirty="0">
                <a:latin typeface="Calibri" panose="020F0502020204030204" pitchFamily="34" charset="0"/>
                <a:ea typeface="Calibri" panose="020F0502020204030204" pitchFamily="34" charset="0"/>
                <a:cs typeface="Times New Roman" panose="02020603050405020304" pitchFamily="18" charset="0"/>
              </a:rPr>
              <a:t>/   www. radionuble.cl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Odisea, </a:t>
            </a:r>
            <a:r>
              <a:rPr lang="es-CL" sz="1100" b="1" dirty="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latin typeface="Calibri" panose="020F0502020204030204" pitchFamily="34" charset="0"/>
                <a:ea typeface="Calibri" panose="020F0502020204030204" pitchFamily="34" charset="0"/>
                <a:cs typeface="Times New Roman" panose="02020603050405020304" pitchFamily="18" charset="0"/>
              </a:rPr>
              <a:t>Huepil</a:t>
            </a:r>
            <a:endParaRPr lang="es-CL" sz="1100" b="1" dirty="0">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Vanguardia, </a:t>
            </a:r>
            <a:r>
              <a:rPr lang="es-CL" sz="1100" b="1" dirty="0">
                <a:latin typeface="Calibri" panose="020F0502020204030204" pitchFamily="34" charset="0"/>
                <a:ea typeface="Calibri" panose="020F0502020204030204" pitchFamily="34" charset="0"/>
                <a:cs typeface="Times New Roman" panose="02020603050405020304" pitchFamily="18" charset="0"/>
              </a:rPr>
              <a:t>comuna de Cañete   </a:t>
            </a:r>
            <a:r>
              <a:rPr lang="es-CL" sz="1100" dirty="0">
                <a:latin typeface="Calibri" panose="020F0502020204030204" pitchFamily="34" charset="0"/>
                <a:ea typeface="Calibri" panose="020F0502020204030204" pitchFamily="34" charset="0"/>
                <a:cs typeface="Times New Roman" panose="02020603050405020304" pitchFamily="18" charset="0"/>
              </a:rPr>
              <a:t>/   www.radiovanguardia.cl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Vertiente, </a:t>
            </a:r>
            <a:r>
              <a:rPr lang="es-CL" sz="1100" b="1" dirty="0">
                <a:latin typeface="Calibri" panose="020F0502020204030204" pitchFamily="34" charset="0"/>
                <a:ea typeface="Calibri" panose="020F0502020204030204" pitchFamily="34" charset="0"/>
                <a:cs typeface="Times New Roman" panose="02020603050405020304" pitchFamily="18" charset="0"/>
              </a:rPr>
              <a:t>comuna de Portezuelo</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Cauquenes, </a:t>
            </a:r>
            <a:r>
              <a:rPr lang="es-CL" sz="1100" b="1" dirty="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latin typeface="Calibri" panose="020F0502020204030204" pitchFamily="34" charset="0"/>
                <a:ea typeface="Calibri" panose="020F0502020204030204" pitchFamily="34" charset="0"/>
                <a:cs typeface="Times New Roman" panose="02020603050405020304" pitchFamily="18" charset="0"/>
              </a:rPr>
              <a:t>Pellehue</a:t>
            </a:r>
            <a:endParaRPr lang="es-CL" sz="1100" b="1" dirty="0">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Tributo Valentina online, </a:t>
            </a:r>
            <a:r>
              <a:rPr lang="es-CL" sz="1100" b="1" dirty="0">
                <a:latin typeface="Calibri" panose="020F0502020204030204" pitchFamily="34" charset="0"/>
                <a:ea typeface="Calibri" panose="020F0502020204030204" pitchFamily="34" charset="0"/>
                <a:cs typeface="Times New Roman" panose="02020603050405020304" pitchFamily="18" charset="0"/>
              </a:rPr>
              <a:t>comuna de Nacimiento   </a:t>
            </a:r>
            <a:r>
              <a:rPr lang="es-CL" sz="1100" dirty="0">
                <a:latin typeface="Calibri" panose="020F0502020204030204" pitchFamily="34" charset="0"/>
                <a:ea typeface="Calibri" panose="020F0502020204030204" pitchFamily="34" charset="0"/>
                <a:cs typeface="Times New Roman" panose="02020603050405020304" pitchFamily="18" charset="0"/>
              </a:rPr>
              <a:t>/   tributovalentina.jimdo.com</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Colección, </a:t>
            </a:r>
            <a:r>
              <a:rPr lang="es-CL" sz="1100" b="1" dirty="0">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smtClean="0">
                <a:latin typeface="Calibri" panose="020F0502020204030204" pitchFamily="34" charset="0"/>
                <a:ea typeface="Calibri" panose="020F0502020204030204" pitchFamily="34" charset="0"/>
                <a:cs typeface="Times New Roman" panose="02020603050405020304" pitchFamily="18" charset="0"/>
              </a:rPr>
              <a:t>Curacautín</a:t>
            </a:r>
            <a:endParaRPr lang="es-CL" sz="11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p:nvSpPr>
        <p:spPr>
          <a:xfrm>
            <a:off x="4572000" y="2361361"/>
            <a:ext cx="4572000" cy="2970044"/>
          </a:xfrm>
          <a:prstGeom prst="rect">
            <a:avLst/>
          </a:prstGeom>
        </p:spPr>
        <p:txBody>
          <a:bodyPr>
            <a:spAutoFit/>
          </a:bodyPr>
          <a:lstStyle/>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a:t>
            </a:r>
            <a:r>
              <a:rPr lang="es-CL" sz="11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Ngen</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Curarrehue</a:t>
            </a:r>
            <a:endPar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Esperanza,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Temuco</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La Voz De La Tierra,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Angol</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Las Colinas,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Carahue</a:t>
            </a:r>
            <a:endPar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Mirador,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comunas de </a:t>
            </a:r>
            <a:r>
              <a:rPr lang="es-CL" sz="11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Cunco</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s-CL" sz="11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Melipeuco</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www.miradorfm.cl</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a:t>
            </a:r>
            <a:r>
              <a:rPr lang="es-CL" sz="11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Stefania</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Traiguén</a:t>
            </a:r>
            <a:endPar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Universal,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Curacautín</a:t>
            </a:r>
            <a:endPar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Atractiva,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Los Lagos</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Diferencia,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a:t>
            </a:r>
            <a:r>
              <a:rPr lang="es-CL" sz="11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Paillaco</a:t>
            </a:r>
            <a:endPar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101.1,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La Unión   </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www.radiodiferenciapaillaco.cl</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San José de Alcudia,</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comuna de Río Bueno   </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www.radiosanjosedealcudia.cl</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a:t>
            </a:r>
            <a:r>
              <a:rPr lang="es-CL" sz="11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Malleco</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Victoria</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a:t>
            </a:r>
            <a:r>
              <a:rPr lang="es-CL" sz="11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Reloncaví</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Puerto Montt   </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www.radioreloncavi.cl</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Estrella de Mar,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Ancud   </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www.radioestrelladelmar.cl</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Chiloé,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comuna de Castro   </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www.radiochiloe.cl</a:t>
            </a:r>
          </a:p>
          <a:p>
            <a:pPr marL="171450" lvl="0" indent="-171450">
              <a:spcAft>
                <a:spcPts val="0"/>
              </a:spcAft>
              <a:buFont typeface="Wingdings" panose="05000000000000000000" pitchFamily="2" charset="2"/>
              <a:buChar char="§"/>
            </a:pP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Radio Frutillar de </a:t>
            </a:r>
            <a:r>
              <a:rPr lang="es-CL" sz="11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Puerto Varas   </a:t>
            </a:r>
            <a:r>
              <a:rPr lang="es-CL" sz="1100" dirty="0">
                <a:solidFill>
                  <a:prstClr val="black"/>
                </a:solidFill>
                <a:latin typeface="Calibri" panose="020F0502020204030204" pitchFamily="34" charset="0"/>
                <a:ea typeface="Calibri" panose="020F0502020204030204" pitchFamily="34" charset="0"/>
                <a:cs typeface="Times New Roman" panose="02020603050405020304" pitchFamily="18" charset="0"/>
              </a:rPr>
              <a:t>/   www.radiofrutillar.cl</a:t>
            </a:r>
          </a:p>
        </p:txBody>
      </p:sp>
      <p:sp>
        <p:nvSpPr>
          <p:cNvPr id="9" name="Rectángulo 8"/>
          <p:cNvSpPr/>
          <p:nvPr/>
        </p:nvSpPr>
        <p:spPr>
          <a:xfrm>
            <a:off x="611560" y="1254370"/>
            <a:ext cx="6408712" cy="388696"/>
          </a:xfrm>
          <a:prstGeom prst="rect">
            <a:avLst/>
          </a:prstGeom>
        </p:spPr>
        <p:txBody>
          <a:bodyPr wrap="square">
            <a:spAutoFit/>
          </a:bodyPr>
          <a:lstStyle/>
          <a:p>
            <a:pPr>
              <a:lnSpc>
                <a:spcPct val="107000"/>
              </a:lnSpc>
              <a:spcAft>
                <a:spcPts val="800"/>
              </a:spcAft>
            </a:pPr>
            <a:r>
              <a:rPr lang="es-CL" b="1" dirty="0">
                <a:solidFill>
                  <a:srgbClr val="0070C0"/>
                </a:solidFill>
                <a:latin typeface="+mj-lt"/>
                <a:ea typeface="Calibri" panose="020F0502020204030204" pitchFamily="34" charset="0"/>
                <a:cs typeface="Times New Roman" panose="02020603050405020304" pitchFamily="18" charset="0"/>
              </a:rPr>
              <a:t>C</a:t>
            </a:r>
            <a:r>
              <a:rPr lang="es-CL" b="1" dirty="0" smtClean="0">
                <a:solidFill>
                  <a:srgbClr val="0070C0"/>
                </a:solidFill>
                <a:latin typeface="+mj-lt"/>
                <a:ea typeface="Calibri" panose="020F0502020204030204" pitchFamily="34" charset="0"/>
                <a:cs typeface="Times New Roman" panose="02020603050405020304" pitchFamily="18" charset="0"/>
              </a:rPr>
              <a:t>obertura programa Chile Rural</a:t>
            </a:r>
            <a:endParaRPr lang="es-CL" dirty="0">
              <a:solidFill>
                <a:srgbClr val="0070C0"/>
              </a:solidFill>
              <a:effectLst/>
              <a:latin typeface="+mj-lt"/>
              <a:ea typeface="Calibri" panose="020F0502020204030204" pitchFamily="34" charset="0"/>
              <a:cs typeface="Times New Roman" panose="02020603050405020304" pitchFamily="18" charset="0"/>
            </a:endParaRPr>
          </a:p>
        </p:txBody>
      </p:sp>
      <p:sp>
        <p:nvSpPr>
          <p:cNvPr id="10" name="2 Subtítulo"/>
          <p:cNvSpPr txBox="1">
            <a:spLocks/>
          </p:cNvSpPr>
          <p:nvPr/>
        </p:nvSpPr>
        <p:spPr>
          <a:xfrm>
            <a:off x="588489"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spTree>
    <p:extLst>
      <p:ext uri="{BB962C8B-B14F-4D97-AF65-F5344CB8AC3E}">
        <p14:creationId xmlns:p14="http://schemas.microsoft.com/office/powerpoint/2010/main" val="1034800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61293" y="2348880"/>
            <a:ext cx="4572000" cy="1692771"/>
          </a:xfrm>
          <a:prstGeom prst="rect">
            <a:avLst/>
          </a:prstGeom>
        </p:spPr>
        <p:txBody>
          <a:bodyPr>
            <a:spAutoFit/>
          </a:bodyPr>
          <a:lstStyle/>
          <a:p>
            <a:pPr>
              <a:spcAft>
                <a:spcPts val="0"/>
              </a:spcAft>
            </a:pPr>
            <a:r>
              <a:rPr lang="es-CL" sz="16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Extremo S</a:t>
            </a:r>
            <a:r>
              <a:rPr lang="es-CL" sz="1600" b="1" dirty="0" smtClean="0">
                <a:solidFill>
                  <a:srgbClr val="0070C0"/>
                </a:solidFill>
                <a:latin typeface="Calibri" panose="020F0502020204030204" pitchFamily="34" charset="0"/>
                <a:ea typeface="Calibri" panose="020F0502020204030204" pitchFamily="34" charset="0"/>
                <a:cs typeface="Times New Roman" panose="02020603050405020304" pitchFamily="18" charset="0"/>
              </a:rPr>
              <a:t>ur</a:t>
            </a:r>
            <a:endParaRPr lang="es-CL" sz="1600" b="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es-CL" sz="1100" dirty="0" smtClean="0">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Wingdings" panose="05000000000000000000" pitchFamily="2" charset="2"/>
              <a:buChar char="§"/>
            </a:pPr>
            <a:r>
              <a:rPr lang="es-CL" sz="1100" dirty="0" smtClean="0">
                <a:latin typeface="Calibri" panose="020F0502020204030204" pitchFamily="34" charset="0"/>
                <a:ea typeface="Calibri" panose="020F0502020204030204" pitchFamily="34" charset="0"/>
                <a:cs typeface="Times New Roman" panose="02020603050405020304" pitchFamily="18" charset="0"/>
              </a:rPr>
              <a:t>Radio </a:t>
            </a:r>
            <a:r>
              <a:rPr lang="es-CL" sz="1100" dirty="0">
                <a:latin typeface="Calibri" panose="020F0502020204030204" pitchFamily="34" charset="0"/>
                <a:ea typeface="Calibri" panose="020F0502020204030204" pitchFamily="34" charset="0"/>
                <a:cs typeface="Times New Roman" panose="02020603050405020304" pitchFamily="18" charset="0"/>
              </a:rPr>
              <a:t>Ventisqueros, </a:t>
            </a:r>
            <a:r>
              <a:rPr lang="es-CL" sz="1100" b="1" dirty="0">
                <a:latin typeface="Calibri" panose="020F0502020204030204" pitchFamily="34" charset="0"/>
                <a:ea typeface="Calibri" panose="020F0502020204030204" pitchFamily="34" charset="0"/>
                <a:cs typeface="Times New Roman" panose="02020603050405020304" pitchFamily="18" charset="0"/>
              </a:rPr>
              <a:t>comuna de Coyhaique   </a:t>
            </a:r>
            <a:r>
              <a:rPr lang="es-CL" sz="1100" dirty="0">
                <a:latin typeface="Calibri" panose="020F0502020204030204" pitchFamily="34" charset="0"/>
                <a:ea typeface="Calibri" panose="020F0502020204030204" pitchFamily="34" charset="0"/>
                <a:cs typeface="Times New Roman" panose="02020603050405020304" pitchFamily="18" charset="0"/>
              </a:rPr>
              <a:t>/   www.radioventisqueros.cl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Las Nieves, </a:t>
            </a:r>
            <a:r>
              <a:rPr lang="es-CL" sz="1100" b="1" dirty="0">
                <a:latin typeface="Calibri" panose="020F0502020204030204" pitchFamily="34" charset="0"/>
                <a:ea typeface="Calibri" panose="020F0502020204030204" pitchFamily="34" charset="0"/>
                <a:cs typeface="Times New Roman" panose="02020603050405020304" pitchFamily="18" charset="0"/>
              </a:rPr>
              <a:t>Puerto  Aysén   </a:t>
            </a:r>
            <a:r>
              <a:rPr lang="es-CL" sz="1100" dirty="0">
                <a:latin typeface="Calibri" panose="020F0502020204030204" pitchFamily="34" charset="0"/>
                <a:ea typeface="Calibri" panose="020F0502020204030204" pitchFamily="34" charset="0"/>
                <a:cs typeface="Times New Roman" panose="02020603050405020304" pitchFamily="18" charset="0"/>
              </a:rPr>
              <a:t>/   www.rln.cl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Milenaria, </a:t>
            </a:r>
            <a:r>
              <a:rPr lang="es-CL" sz="1100" b="1" dirty="0">
                <a:latin typeface="Calibri" panose="020F0502020204030204" pitchFamily="34" charset="0"/>
                <a:ea typeface="Calibri" panose="020F0502020204030204" pitchFamily="34" charset="0"/>
                <a:cs typeface="Times New Roman" panose="02020603050405020304" pitchFamily="18" charset="0"/>
              </a:rPr>
              <a:t>Puerto Aysén   </a:t>
            </a:r>
            <a:r>
              <a:rPr lang="es-CL" sz="1100" dirty="0">
                <a:latin typeface="Calibri" panose="020F0502020204030204" pitchFamily="34" charset="0"/>
                <a:ea typeface="Calibri" panose="020F0502020204030204" pitchFamily="34" charset="0"/>
                <a:cs typeface="Times New Roman" panose="02020603050405020304" pitchFamily="18" charset="0"/>
              </a:rPr>
              <a:t>/   www.milenariafm.cl</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Polar, </a:t>
            </a:r>
            <a:r>
              <a:rPr lang="es-CL" sz="1100" b="1" dirty="0">
                <a:latin typeface="Calibri" panose="020F0502020204030204" pitchFamily="34" charset="0"/>
                <a:ea typeface="Calibri" panose="020F0502020204030204" pitchFamily="34" charset="0"/>
                <a:cs typeface="Times New Roman" panose="02020603050405020304" pitchFamily="18" charset="0"/>
              </a:rPr>
              <a:t>comuna de Punta Arenas</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Polar, </a:t>
            </a:r>
            <a:r>
              <a:rPr lang="es-CL" sz="1100" b="1" dirty="0">
                <a:latin typeface="Calibri" panose="020F0502020204030204" pitchFamily="34" charset="0"/>
                <a:ea typeface="Calibri" panose="020F0502020204030204" pitchFamily="34" charset="0"/>
                <a:cs typeface="Times New Roman" panose="02020603050405020304" pitchFamily="18" charset="0"/>
              </a:rPr>
              <a:t>comuna de Puerto Natales</a:t>
            </a:r>
          </a:p>
          <a:p>
            <a:pPr marL="171450" indent="-171450">
              <a:spcAft>
                <a:spcPts val="0"/>
              </a:spcAft>
              <a:buFont typeface="Wingdings" panose="05000000000000000000" pitchFamily="2" charset="2"/>
              <a:buChar char="§"/>
            </a:pPr>
            <a:r>
              <a:rPr lang="es-CL" sz="1100" dirty="0">
                <a:latin typeface="Calibri" panose="020F0502020204030204" pitchFamily="34" charset="0"/>
                <a:ea typeface="Calibri" panose="020F0502020204030204" pitchFamily="34" charset="0"/>
                <a:cs typeface="Times New Roman" panose="02020603050405020304" pitchFamily="18" charset="0"/>
              </a:rPr>
              <a:t>Radio Presidente Carlos </a:t>
            </a:r>
            <a:r>
              <a:rPr lang="es-CL" sz="1100" dirty="0" err="1">
                <a:latin typeface="Calibri" panose="020F0502020204030204" pitchFamily="34" charset="0"/>
                <a:ea typeface="Calibri" panose="020F0502020204030204" pitchFamily="34" charset="0"/>
                <a:cs typeface="Times New Roman" panose="02020603050405020304" pitchFamily="18" charset="0"/>
              </a:rPr>
              <a:t>Ibañez</a:t>
            </a:r>
            <a:r>
              <a:rPr lang="es-CL" sz="1100" dirty="0">
                <a:latin typeface="Calibri" panose="020F0502020204030204" pitchFamily="34" charset="0"/>
                <a:ea typeface="Calibri" panose="020F0502020204030204" pitchFamily="34" charset="0"/>
                <a:cs typeface="Times New Roman" panose="02020603050405020304" pitchFamily="18" charset="0"/>
              </a:rPr>
              <a:t> del Campo, </a:t>
            </a:r>
            <a:r>
              <a:rPr lang="es-CL" sz="1100" b="1" dirty="0">
                <a:latin typeface="Calibri" panose="020F0502020204030204" pitchFamily="34" charset="0"/>
                <a:ea typeface="Calibri" panose="020F0502020204030204" pitchFamily="34" charset="0"/>
                <a:cs typeface="Times New Roman" panose="02020603050405020304" pitchFamily="18" charset="0"/>
              </a:rPr>
              <a:t>Punta Arenas   </a:t>
            </a:r>
            <a:r>
              <a:rPr lang="es-CL" sz="1100" dirty="0">
                <a:latin typeface="Calibri" panose="020F0502020204030204" pitchFamily="34" charset="0"/>
                <a:ea typeface="Calibri" panose="020F0502020204030204" pitchFamily="34" charset="0"/>
                <a:cs typeface="Times New Roman" panose="02020603050405020304" pitchFamily="18" charset="0"/>
              </a:rPr>
              <a:t>/   www.radiopresidenteibanez.cl</a:t>
            </a:r>
            <a:endParaRPr lang="es-CL"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611560" y="1254370"/>
            <a:ext cx="6408712" cy="388696"/>
          </a:xfrm>
          <a:prstGeom prst="rect">
            <a:avLst/>
          </a:prstGeom>
        </p:spPr>
        <p:txBody>
          <a:bodyPr wrap="square">
            <a:spAutoFit/>
          </a:bodyPr>
          <a:lstStyle/>
          <a:p>
            <a:pPr>
              <a:lnSpc>
                <a:spcPct val="107000"/>
              </a:lnSpc>
              <a:spcAft>
                <a:spcPts val="800"/>
              </a:spcAft>
            </a:pPr>
            <a:r>
              <a:rPr lang="es-CL" b="1" dirty="0">
                <a:solidFill>
                  <a:srgbClr val="0070C0"/>
                </a:solidFill>
                <a:latin typeface="+mj-lt"/>
                <a:ea typeface="Calibri" panose="020F0502020204030204" pitchFamily="34" charset="0"/>
                <a:cs typeface="Times New Roman" panose="02020603050405020304" pitchFamily="18" charset="0"/>
              </a:rPr>
              <a:t>C</a:t>
            </a:r>
            <a:r>
              <a:rPr lang="es-CL" b="1" dirty="0" smtClean="0">
                <a:solidFill>
                  <a:srgbClr val="0070C0"/>
                </a:solidFill>
                <a:latin typeface="+mj-lt"/>
                <a:ea typeface="Calibri" panose="020F0502020204030204" pitchFamily="34" charset="0"/>
                <a:cs typeface="Times New Roman" panose="02020603050405020304" pitchFamily="18" charset="0"/>
              </a:rPr>
              <a:t>obertura programa Chile Rural</a:t>
            </a:r>
            <a:endParaRPr lang="es-CL" dirty="0">
              <a:solidFill>
                <a:srgbClr val="0070C0"/>
              </a:solidFill>
              <a:effectLst/>
              <a:latin typeface="+mj-lt"/>
              <a:ea typeface="Calibri" panose="020F0502020204030204" pitchFamily="34" charset="0"/>
              <a:cs typeface="Times New Roman" panose="02020603050405020304" pitchFamily="18" charset="0"/>
            </a:endParaRPr>
          </a:p>
        </p:txBody>
      </p:sp>
      <p:sp>
        <p:nvSpPr>
          <p:cNvPr id="6" name="2 Subtítulo"/>
          <p:cNvSpPr txBox="1">
            <a:spLocks/>
          </p:cNvSpPr>
          <p:nvPr/>
        </p:nvSpPr>
        <p:spPr>
          <a:xfrm>
            <a:off x="588489"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pic>
        <p:nvPicPr>
          <p:cNvPr id="9" name="Imagen 8"/>
          <p:cNvPicPr>
            <a:picLocks noChangeAspect="1"/>
          </p:cNvPicPr>
          <p:nvPr/>
        </p:nvPicPr>
        <p:blipFill>
          <a:blip r:embed="rId2"/>
          <a:stretch>
            <a:fillRect/>
          </a:stretch>
        </p:blipFill>
        <p:spPr>
          <a:xfrm rot="16200000">
            <a:off x="3980200" y="1068472"/>
            <a:ext cx="1465336" cy="7914584"/>
          </a:xfrm>
          <a:prstGeom prst="rect">
            <a:avLst/>
          </a:prstGeom>
        </p:spPr>
      </p:pic>
    </p:spTree>
    <p:extLst>
      <p:ext uri="{BB962C8B-B14F-4D97-AF65-F5344CB8AC3E}">
        <p14:creationId xmlns:p14="http://schemas.microsoft.com/office/powerpoint/2010/main" val="791424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sp>
        <p:nvSpPr>
          <p:cNvPr id="3" name="Rectángulo 2"/>
          <p:cNvSpPr/>
          <p:nvPr/>
        </p:nvSpPr>
        <p:spPr>
          <a:xfrm>
            <a:off x="395536" y="1412776"/>
            <a:ext cx="4392488" cy="3826176"/>
          </a:xfrm>
          <a:prstGeom prst="rect">
            <a:avLst/>
          </a:prstGeom>
        </p:spPr>
        <p:txBody>
          <a:bodyPr wrap="square">
            <a:spAutoFit/>
          </a:bodyPr>
          <a:lstStyle/>
          <a:p>
            <a:pPr algn="just">
              <a:lnSpc>
                <a:spcPct val="115000"/>
              </a:lnSpc>
              <a:spcAft>
                <a:spcPts val="1000"/>
              </a:spcAft>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Marketing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Digital y  Social Media</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Social Media</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Durante el año 2016 hubo tres grandes hitos en esta área:</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Agenda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Rural: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número de seguidores en Facebook dio un salto cuantitativo respecto de 2015,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pasando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6.410 seguidores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diciembre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del año anterior a 18.046 seguidores al 31 de diciembre de 2016</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Campaña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#FIA20años: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realizó una campaña patrocinada en Facebook y Twitter, en la que durante tres meses se inyectaron recursos (anuncios pagados) para difundir el quehacer de FIA, lo que permitió a su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vez,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mejorar la interacción con sus seguidores y aumentar la audiencia en el Fan Page de FIA</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5010493" y="3284984"/>
            <a:ext cx="3919853" cy="1872208"/>
          </a:xfrm>
          <a:prstGeom prst="rect">
            <a:avLst/>
          </a:prstGeom>
          <a:solidFill>
            <a:srgbClr val="0070C0"/>
          </a:solidFill>
        </p:spPr>
        <p:txBody>
          <a:bodyPr wrap="square">
            <a:spAutoFit/>
          </a:bodyPr>
          <a:lstStyle/>
          <a:p>
            <a:pPr marL="285750" indent="-285750" algn="just">
              <a:lnSpc>
                <a:spcPct val="115000"/>
              </a:lnSpc>
              <a:spcAft>
                <a:spcPts val="1000"/>
              </a:spcAft>
              <a:buFont typeface="Arial" panose="020B0604020202020204" pitchFamily="34" charset="0"/>
              <a:buChar char="•"/>
            </a:pPr>
            <a:r>
              <a:rPr lang="es-CL" sz="1400" b="1" dirty="0">
                <a:solidFill>
                  <a:schemeClr val="bg1"/>
                </a:solidFill>
                <a:latin typeface="Calibri" panose="020F0502020204030204" pitchFamily="34" charset="0"/>
                <a:ea typeface="Calibri" panose="020F0502020204030204" pitchFamily="34" charset="0"/>
                <a:cs typeface="Arial" panose="020B0604020202020204" pitchFamily="34" charset="0"/>
              </a:rPr>
              <a:t>Alto a los Incendios Forestales: </a:t>
            </a:r>
            <a:r>
              <a:rPr lang="es-CL" sz="1400" dirty="0">
                <a:solidFill>
                  <a:schemeClr val="bg1"/>
                </a:solidFill>
                <a:latin typeface="Calibri" panose="020F0502020204030204" pitchFamily="34" charset="0"/>
                <a:ea typeface="Calibri" panose="020F0502020204030204" pitchFamily="34" charset="0"/>
                <a:cs typeface="Arial" panose="020B0604020202020204" pitchFamily="34" charset="0"/>
              </a:rPr>
              <a:t>tercera temporada consecutiva en la que FUCOA participa en la campaña Alto Incendios Forestales de </a:t>
            </a:r>
            <a:r>
              <a:rPr lang="es-CL" sz="1400" dirty="0" err="1">
                <a:solidFill>
                  <a:schemeClr val="bg1"/>
                </a:solidFill>
                <a:latin typeface="Calibri" panose="020F0502020204030204" pitchFamily="34" charset="0"/>
                <a:ea typeface="Calibri" panose="020F0502020204030204" pitchFamily="34" charset="0"/>
                <a:cs typeface="Arial" panose="020B0604020202020204" pitchFamily="34" charset="0"/>
              </a:rPr>
              <a:t>Conaf</a:t>
            </a:r>
            <a:r>
              <a:rPr lang="es-CL" sz="1400" dirty="0">
                <a:solidFill>
                  <a:schemeClr val="bg1"/>
                </a:solidFill>
                <a:latin typeface="Calibri" panose="020F0502020204030204" pitchFamily="34" charset="0"/>
                <a:ea typeface="Calibri" panose="020F0502020204030204" pitchFamily="34" charset="0"/>
                <a:cs typeface="Arial" panose="020B0604020202020204" pitchFamily="34" charset="0"/>
              </a:rPr>
              <a:t>. Desde 2016 y a diferencia de otros productos de la campaña, FUCOA se encarga de la mantención del contenido durante todo el año. </a:t>
            </a:r>
            <a:endParaRPr lang="es-CL" sz="1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0493" y="1340769"/>
            <a:ext cx="3387755" cy="1904682"/>
          </a:xfrm>
          <a:prstGeom prst="rect">
            <a:avLst/>
          </a:prstGeom>
        </p:spPr>
      </p:pic>
      <p:pic>
        <p:nvPicPr>
          <p:cNvPr id="7"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4128" y="5199408"/>
            <a:ext cx="2314080" cy="12110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07820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556792"/>
            <a:ext cx="5256584" cy="3857466"/>
          </a:xfrm>
          <a:prstGeom prst="rect">
            <a:avLst/>
          </a:prstGeom>
        </p:spPr>
        <p:txBody>
          <a:bodyPr wrap="square">
            <a:spAutoFit/>
          </a:bodyPr>
          <a:lstStyle/>
          <a:p>
            <a:pPr algn="just">
              <a:lnSpc>
                <a:spcPct val="115000"/>
              </a:lnSpc>
              <a:spcAft>
                <a:spcPts val="1000"/>
              </a:spcAft>
            </a:pP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Boletín Chile Rural</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Actualmente,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boletín se envía todos los lunes a las 15:00 horas (período de mayor alcance y audiencia constatada) a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más de 5 mil contactos entre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agricultores/as,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organizaciones campesinas, autoridades y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académicos/as</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resultado fue positivo: durante 2016, el boletín logró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una tasa de apertura de entre 21% y 32%</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lo que en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E-mail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Marketing es considerado “exitoso</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Agenda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Rural</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Home del sitio web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www.agendarural.cl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tuvo más de 5.800 visitas orgánicas promedio mensual. La principal fuente de tráfico en Facebook es del sector privado y público general.</a:t>
            </a:r>
            <a:endParaRPr lang="es-CL" sz="1400" dirty="0">
              <a:solidFill>
                <a:schemeClr val="tx1">
                  <a:lumMod val="85000"/>
                  <a:lumOff val="15000"/>
                </a:schemeClr>
              </a:solidFill>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pic>
        <p:nvPicPr>
          <p:cNvPr id="4" name="0 Imagen"/>
          <p:cNvPicPr/>
          <p:nvPr/>
        </p:nvPicPr>
        <p:blipFill>
          <a:blip r:embed="rId2">
            <a:extLst>
              <a:ext uri="{28A0092B-C50C-407E-A947-70E740481C1C}">
                <a14:useLocalDpi xmlns:a14="http://schemas.microsoft.com/office/drawing/2010/main" val="0"/>
              </a:ext>
            </a:extLst>
          </a:blip>
          <a:stretch>
            <a:fillRect/>
          </a:stretch>
        </p:blipFill>
        <p:spPr>
          <a:xfrm>
            <a:off x="6444208" y="1628800"/>
            <a:ext cx="2335205" cy="2873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81096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4A929"/>
        </a:solidFill>
        <a:effectLst/>
      </p:bgPr>
    </p:bg>
    <p:spTree>
      <p:nvGrpSpPr>
        <p:cNvPr id="1" name=""/>
        <p:cNvGrpSpPr/>
        <p:nvPr/>
      </p:nvGrpSpPr>
      <p:grpSpPr>
        <a:xfrm>
          <a:off x="0" y="0"/>
          <a:ext cx="0" cy="0"/>
          <a:chOff x="0" y="0"/>
          <a:chExt cx="0" cy="0"/>
        </a:xfrm>
      </p:grpSpPr>
      <p:sp>
        <p:nvSpPr>
          <p:cNvPr id="6146" name="2 Subtítulo"/>
          <p:cNvSpPr>
            <a:spLocks noGrp="1"/>
          </p:cNvSpPr>
          <p:nvPr>
            <p:ph type="subTitle" idx="1"/>
          </p:nvPr>
        </p:nvSpPr>
        <p:spPr>
          <a:xfrm>
            <a:off x="827584" y="4005064"/>
            <a:ext cx="7786688" cy="719956"/>
          </a:xfrm>
        </p:spPr>
        <p:txBody>
          <a:bodyPr/>
          <a:lstStyle/>
          <a:p>
            <a:pPr eaLnBrk="1" hangingPunct="1"/>
            <a:r>
              <a:rPr lang="es-CL" sz="4000" b="1" dirty="0">
                <a:solidFill>
                  <a:schemeClr val="bg1"/>
                </a:solidFill>
              </a:rPr>
              <a:t>Á</a:t>
            </a:r>
            <a:r>
              <a:rPr lang="es-CL" sz="4000" b="1" dirty="0" smtClean="0">
                <a:solidFill>
                  <a:schemeClr val="bg1"/>
                </a:solidFill>
              </a:rPr>
              <a:t>rea </a:t>
            </a:r>
            <a:r>
              <a:rPr lang="es-CL" sz="4000" b="1" dirty="0">
                <a:solidFill>
                  <a:schemeClr val="bg1"/>
                </a:solidFill>
              </a:rPr>
              <a:t>de Cultura y Capacitación</a:t>
            </a:r>
            <a:endParaRPr lang="es-CL" altLang="es-CL" sz="4000" b="1" dirty="0" smtClean="0">
              <a:solidFill>
                <a:schemeClr val="bg1"/>
              </a:solidFill>
            </a:endParaRPr>
          </a:p>
        </p:txBody>
      </p:sp>
      <p:pic>
        <p:nvPicPr>
          <p:cNvPr id="6147"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304403"/>
            <a:ext cx="29194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Imagen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5589588"/>
            <a:ext cx="1068388"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010346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sp>
        <p:nvSpPr>
          <p:cNvPr id="3" name="Rectángulo 2"/>
          <p:cNvSpPr/>
          <p:nvPr/>
        </p:nvSpPr>
        <p:spPr>
          <a:xfrm>
            <a:off x="611560" y="1218734"/>
            <a:ext cx="5910562" cy="2692340"/>
          </a:xfrm>
          <a:prstGeom prst="rect">
            <a:avLst/>
          </a:prstGeom>
        </p:spPr>
        <p:txBody>
          <a:bodyPr wrap="square">
            <a:spAutoFit/>
          </a:bodyPr>
          <a:lstStyle/>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Esta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Área realizó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diversas actividades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promoción de la cultura y las tradiciones relacionadas con el mundo agrario. De ellas, destacan el Concurso de Cuentos Historias de Nuestra Tierra y su extensión con el  Carnaval Cultural,  Sitio Web Agenda Rural, Beca Semillero Rural,  Publicaciones  y la  adjudicación de proyectos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Fondart</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lgn="just">
              <a:lnSpc>
                <a:spcPct val="115000"/>
              </a:lnSpc>
              <a:spcAft>
                <a:spcPts val="1000"/>
              </a:spcAft>
              <a:buAutoNum type="arabicPeriod"/>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Concurso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de cuentos y poemas del mundo rural </a:t>
            </a: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Historias de Nuestra Tierra”</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Este certamen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que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cumple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25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años recibió</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un total de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2.189 obras  recibidas.</a:t>
            </a:r>
            <a:endParaRPr lang="es-CL" sz="14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3 Marcador de contenido" descr="afiche_metro_concurso (1)"/>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1340768"/>
            <a:ext cx="2204862" cy="3024336"/>
          </a:xfrm>
          <a:prstGeom prst="rect">
            <a:avLst/>
          </a:prstGeom>
          <a:noFill/>
          <a:ln>
            <a:solidFill>
              <a:srgbClr val="FFFFFF"/>
            </a:solidFill>
          </a:ln>
        </p:spPr>
      </p:pic>
      <p:graphicFrame>
        <p:nvGraphicFramePr>
          <p:cNvPr id="6" name="Gráfico 5"/>
          <p:cNvGraphicFramePr/>
          <p:nvPr>
            <p:extLst>
              <p:ext uri="{D42A27DB-BD31-4B8C-83A1-F6EECF244321}">
                <p14:modId xmlns:p14="http://schemas.microsoft.com/office/powerpoint/2010/main" val="1347339780"/>
              </p:ext>
            </p:extLst>
          </p:nvPr>
        </p:nvGraphicFramePr>
        <p:xfrm>
          <a:off x="1691680" y="3717032"/>
          <a:ext cx="3969271" cy="27746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87072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graphicFrame>
        <p:nvGraphicFramePr>
          <p:cNvPr id="5" name="Gráfico 4"/>
          <p:cNvGraphicFramePr/>
          <p:nvPr>
            <p:extLst>
              <p:ext uri="{D42A27DB-BD31-4B8C-83A1-F6EECF244321}">
                <p14:modId xmlns:p14="http://schemas.microsoft.com/office/powerpoint/2010/main" val="1236507551"/>
              </p:ext>
            </p:extLst>
          </p:nvPr>
        </p:nvGraphicFramePr>
        <p:xfrm>
          <a:off x="1482815" y="1844824"/>
          <a:ext cx="6044178" cy="32546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3985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124744"/>
            <a:ext cx="7128792" cy="552459"/>
          </a:xfrm>
          <a:prstGeom prst="rect">
            <a:avLst/>
          </a:prstGeom>
        </p:spPr>
        <p:txBody>
          <a:bodyPr wrap="square">
            <a:spAutoFit/>
          </a:bodyPr>
          <a:lstStyle/>
          <a:p>
            <a:pPr algn="just">
              <a:lnSpc>
                <a:spcPct val="115000"/>
              </a:lnSpc>
              <a:spcAft>
                <a:spcPts val="1000"/>
              </a:spcAft>
            </a:pP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2016 se recibieron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805 cuentos en la categoría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Historias campesinas”, 721 cuentos en “Me lo contó mi abuelito” y 662 poemas en “Poesía del mundo rural</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3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pic>
        <p:nvPicPr>
          <p:cNvPr id="5" name="Imagen 4" descr="_DSC646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05612" y="3908872"/>
            <a:ext cx="2808312" cy="1872207"/>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2" descr="_DSC64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1964465"/>
            <a:ext cx="2801764" cy="18736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Gráfico 6"/>
          <p:cNvGraphicFramePr/>
          <p:nvPr>
            <p:extLst>
              <p:ext uri="{D42A27DB-BD31-4B8C-83A1-F6EECF244321}">
                <p14:modId xmlns:p14="http://schemas.microsoft.com/office/powerpoint/2010/main" val="4012933712"/>
              </p:ext>
            </p:extLst>
          </p:nvPr>
        </p:nvGraphicFramePr>
        <p:xfrm>
          <a:off x="827584" y="2636912"/>
          <a:ext cx="4729974" cy="30243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8360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15616" y="2060848"/>
            <a:ext cx="7272808" cy="1754326"/>
          </a:xfrm>
          <a:prstGeom prst="rect">
            <a:avLst/>
          </a:prstGeom>
          <a:noFill/>
        </p:spPr>
        <p:txBody>
          <a:bodyPr wrap="square" rtlCol="0">
            <a:spAutoFit/>
          </a:bodyPr>
          <a:lstStyle/>
          <a:p>
            <a:r>
              <a:rPr lang="es-CL" b="1" dirty="0" smtClean="0">
                <a:solidFill>
                  <a:schemeClr val="tx1">
                    <a:lumMod val="85000"/>
                    <a:lumOff val="15000"/>
                  </a:schemeClr>
                </a:solidFill>
                <a:latin typeface="+mj-lt"/>
              </a:rPr>
              <a:t>Tabla</a:t>
            </a:r>
          </a:p>
          <a:p>
            <a:endParaRPr lang="es-CL" dirty="0">
              <a:solidFill>
                <a:schemeClr val="tx1">
                  <a:lumMod val="85000"/>
                  <a:lumOff val="15000"/>
                </a:schemeClr>
              </a:solidFill>
              <a:latin typeface="+mj-lt"/>
            </a:endParaRPr>
          </a:p>
          <a:p>
            <a:pPr marL="285750" indent="-285750">
              <a:buFont typeface="Wingdings" panose="05000000000000000000" pitchFamily="2" charset="2"/>
              <a:buChar char="§"/>
            </a:pPr>
            <a:r>
              <a:rPr lang="es-CL" dirty="0" smtClean="0">
                <a:solidFill>
                  <a:schemeClr val="tx1">
                    <a:lumMod val="85000"/>
                    <a:lumOff val="15000"/>
                  </a:schemeClr>
                </a:solidFill>
                <a:latin typeface="+mj-lt"/>
              </a:rPr>
              <a:t>Cuenta de Gestión 2016</a:t>
            </a:r>
          </a:p>
          <a:p>
            <a:pPr marL="285750" indent="-285750">
              <a:buFont typeface="Wingdings" panose="05000000000000000000" pitchFamily="2" charset="2"/>
              <a:buChar char="§"/>
            </a:pPr>
            <a:r>
              <a:rPr lang="es-CL" dirty="0" smtClean="0">
                <a:solidFill>
                  <a:schemeClr val="tx1">
                    <a:lumMod val="85000"/>
                    <a:lumOff val="15000"/>
                  </a:schemeClr>
                </a:solidFill>
                <a:latin typeface="+mj-lt"/>
              </a:rPr>
              <a:t>Temas institucionales</a:t>
            </a:r>
          </a:p>
          <a:p>
            <a:pPr marL="285750" indent="-285750">
              <a:buFont typeface="Wingdings" panose="05000000000000000000" pitchFamily="2" charset="2"/>
              <a:buChar char="§"/>
            </a:pPr>
            <a:r>
              <a:rPr lang="es-CL" dirty="0" smtClean="0">
                <a:solidFill>
                  <a:schemeClr val="tx1">
                    <a:lumMod val="85000"/>
                    <a:lumOff val="15000"/>
                  </a:schemeClr>
                </a:solidFill>
                <a:latin typeface="+mj-lt"/>
              </a:rPr>
              <a:t>Temas de administración y jurídicos</a:t>
            </a:r>
          </a:p>
          <a:p>
            <a:pPr marL="285750" indent="-285750">
              <a:buFont typeface="Wingdings" panose="05000000000000000000" pitchFamily="2" charset="2"/>
              <a:buChar char="§"/>
            </a:pPr>
            <a:r>
              <a:rPr lang="es-CL" dirty="0" smtClean="0">
                <a:solidFill>
                  <a:schemeClr val="tx1">
                    <a:lumMod val="85000"/>
                    <a:lumOff val="15000"/>
                  </a:schemeClr>
                </a:solidFill>
                <a:latin typeface="+mj-lt"/>
              </a:rPr>
              <a:t>Otros</a:t>
            </a:r>
            <a:endParaRPr lang="es-CL" dirty="0">
              <a:solidFill>
                <a:schemeClr val="tx1">
                  <a:lumMod val="85000"/>
                  <a:lumOff val="15000"/>
                </a:schemeClr>
              </a:solidFill>
              <a:latin typeface="+mj-lt"/>
            </a:endParaRPr>
          </a:p>
        </p:txBody>
      </p:sp>
    </p:spTree>
    <p:extLst>
      <p:ext uri="{BB962C8B-B14F-4D97-AF65-F5344CB8AC3E}">
        <p14:creationId xmlns:p14="http://schemas.microsoft.com/office/powerpoint/2010/main" val="880153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p:nvPr>
            <p:extLst>
              <p:ext uri="{D42A27DB-BD31-4B8C-83A1-F6EECF244321}">
                <p14:modId xmlns:p14="http://schemas.microsoft.com/office/powerpoint/2010/main" val="3145218484"/>
              </p:ext>
            </p:extLst>
          </p:nvPr>
        </p:nvGraphicFramePr>
        <p:xfrm>
          <a:off x="179512" y="1628800"/>
          <a:ext cx="3096344" cy="45365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Gráfico 2"/>
          <p:cNvGraphicFramePr/>
          <p:nvPr>
            <p:extLst>
              <p:ext uri="{D42A27DB-BD31-4B8C-83A1-F6EECF244321}">
                <p14:modId xmlns:p14="http://schemas.microsoft.com/office/powerpoint/2010/main" val="1915096984"/>
              </p:ext>
            </p:extLst>
          </p:nvPr>
        </p:nvGraphicFramePr>
        <p:xfrm>
          <a:off x="3563888" y="1628800"/>
          <a:ext cx="5457825" cy="2842895"/>
        </p:xfrm>
        <a:graphic>
          <a:graphicData uri="http://schemas.openxmlformats.org/drawingml/2006/chart">
            <c:chart xmlns:c="http://schemas.openxmlformats.org/drawingml/2006/chart" xmlns:r="http://schemas.openxmlformats.org/officeDocument/2006/relationships" r:id="rId3"/>
          </a:graphicData>
        </a:graphic>
      </p:graphicFrame>
      <p:sp>
        <p:nvSpPr>
          <p:cNvPr id="4"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sp>
        <p:nvSpPr>
          <p:cNvPr id="5" name="Rectángulo 4"/>
          <p:cNvSpPr/>
          <p:nvPr/>
        </p:nvSpPr>
        <p:spPr>
          <a:xfrm>
            <a:off x="4006800" y="4736259"/>
            <a:ext cx="4572000" cy="623248"/>
          </a:xfrm>
          <a:prstGeom prst="rect">
            <a:avLst/>
          </a:prstGeom>
        </p:spPr>
        <p:txBody>
          <a:bodyPr>
            <a:spAutoFit/>
          </a:bodyPr>
          <a:lstStyle/>
          <a:p>
            <a:pPr algn="ctr">
              <a:lnSpc>
                <a:spcPct val="115000"/>
              </a:lnSpc>
              <a:spcAft>
                <a:spcPts val="0"/>
              </a:spcAft>
            </a:pPr>
            <a:r>
              <a:rPr lang="es-CL" sz="1400" dirty="0">
                <a:solidFill>
                  <a:schemeClr val="tx1">
                    <a:lumMod val="85000"/>
                    <a:lumOff val="15000"/>
                  </a:schemeClr>
                </a:solidFill>
                <a:latin typeface="Calibri" panose="020F0502020204030204" pitchFamily="34" charset="0"/>
                <a:ea typeface="Times New Roman" panose="02020603050405020304" pitchFamily="18" charset="0"/>
                <a:cs typeface="Times New Roman" panose="02020603050405020304" pitchFamily="18" charset="0"/>
              </a:rPr>
              <a:t>Dentro de los participantes, un </a:t>
            </a:r>
            <a:r>
              <a:rPr lang="es-CL" sz="1600" b="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14%</a:t>
            </a:r>
            <a:r>
              <a:rPr lang="es-CL" sz="1600"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 </a:t>
            </a:r>
            <a:r>
              <a:rPr lang="es-CL" sz="1400" dirty="0">
                <a:solidFill>
                  <a:schemeClr val="tx1">
                    <a:lumMod val="85000"/>
                    <a:lumOff val="15000"/>
                  </a:schemeClr>
                </a:solidFill>
                <a:latin typeface="Calibri" panose="020F0502020204030204" pitchFamily="34" charset="0"/>
                <a:ea typeface="Times New Roman" panose="02020603050405020304" pitchFamily="18" charset="0"/>
                <a:cs typeface="Times New Roman" panose="02020603050405020304" pitchFamily="18" charset="0"/>
              </a:rPr>
              <a:t>pertenece a un pueblo originario.</a:t>
            </a:r>
            <a:endParaRPr lang="es-CL" sz="1400"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2112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700808"/>
            <a:ext cx="6264696" cy="4465838"/>
          </a:xfrm>
          <a:prstGeom prst="rect">
            <a:avLst/>
          </a:prstGeom>
        </p:spPr>
        <p:txBody>
          <a:bodyPr wrap="square">
            <a:spAutoFit/>
          </a:bodyPr>
          <a:lstStyle/>
          <a:p>
            <a:pPr algn="just">
              <a:lnSpc>
                <a:spcPct val="115000"/>
              </a:lnSpc>
              <a:spcAft>
                <a:spcPts val="1000"/>
              </a:spcAft>
            </a:pP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el marco de la Conmemoración de los 50 años de la Reforma Agraria, en 2016 se establecieron  dos  premios especiales:</a:t>
            </a:r>
            <a:endParaRPr lang="es-CL" sz="16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6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Premio </a:t>
            </a:r>
            <a:r>
              <a:rPr lang="es-CL" sz="1600" b="1" dirty="0">
                <a:solidFill>
                  <a:srgbClr val="0070C0"/>
                </a:solidFill>
                <a:latin typeface="Calibri" panose="020F0502020204030204" pitchFamily="34" charset="0"/>
                <a:ea typeface="Calibri" panose="020F0502020204030204" pitchFamily="34" charset="0"/>
                <a:cs typeface="Arial" panose="020B0604020202020204" pitchFamily="34" charset="0"/>
              </a:rPr>
              <a:t>especial Reforma Agraria: </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para el cuento de “Historias campesinas” o poema de “Poesía del mundo rural” que mejor represente el proceso vivido en Chile con la Reforma Agraria</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p>
          <a:p>
            <a:pPr lvl="1" algn="just">
              <a:lnSpc>
                <a:spcPct val="115000"/>
              </a:lnSpc>
              <a:spcAft>
                <a:spcPts val="1000"/>
              </a:spcAft>
            </a:pPr>
            <a:r>
              <a:rPr lang="es-CL" sz="16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esta categoría se recibieron 29 trabajos. </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ganador es Héctor Núñez Sepúlveda con el cuento “</a:t>
            </a:r>
            <a:r>
              <a:rPr lang="es-CL" sz="16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Mañungo</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72 años, jubilado, comuna de San Clemente, Región del Maule.</a:t>
            </a:r>
            <a:endParaRPr lang="es-CL" sz="16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s-CL" sz="16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Premio </a:t>
            </a:r>
            <a:r>
              <a:rPr lang="es-CL" sz="1600" b="1" dirty="0">
                <a:solidFill>
                  <a:srgbClr val="0070C0"/>
                </a:solidFill>
                <a:latin typeface="Calibri" panose="020F0502020204030204" pitchFamily="34" charset="0"/>
                <a:ea typeface="Calibri" panose="020F0502020204030204" pitchFamily="34" charset="0"/>
                <a:cs typeface="Arial" panose="020B0604020202020204" pitchFamily="34" charset="0"/>
              </a:rPr>
              <a:t>a la Trayectoria: </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para el cuento de “Historias campesinas” o poema de “Poesía del mundo rural” que destaque entre los participantes de 70 años o más</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p>
          <a:p>
            <a:pPr algn="just"/>
            <a:endParaRPr lang="es-CL" sz="1600" dirty="0" smtClean="0">
              <a:solidFill>
                <a:schemeClr val="tx1">
                  <a:lumMod val="85000"/>
                  <a:lumOff val="15000"/>
                </a:schemeClr>
              </a:solidFill>
              <a:latin typeface="Calibri" panose="020F0502020204030204" pitchFamily="34" charset="0"/>
              <a:cs typeface="Arial" panose="020B0604020202020204" pitchFamily="34" charset="0"/>
            </a:endParaRPr>
          </a:p>
          <a:p>
            <a:pPr lvl="1" algn="just"/>
            <a:r>
              <a:rPr lang="es-CL" sz="1600" b="1" dirty="0" smtClean="0">
                <a:solidFill>
                  <a:schemeClr val="tx1">
                    <a:lumMod val="85000"/>
                    <a:lumOff val="15000"/>
                  </a:schemeClr>
                </a:solidFill>
                <a:latin typeface="Calibri" panose="020F0502020204030204" pitchFamily="34" charset="0"/>
                <a:cs typeface="Arial" panose="020B0604020202020204" pitchFamily="34" charset="0"/>
              </a:rPr>
              <a:t>Aquí participaron 167 trabajos.</a:t>
            </a:r>
            <a:r>
              <a:rPr lang="es-CL" sz="1600" dirty="0" smtClean="0">
                <a:solidFill>
                  <a:schemeClr val="tx1">
                    <a:lumMod val="85000"/>
                    <a:lumOff val="15000"/>
                  </a:schemeClr>
                </a:solidFill>
                <a:latin typeface="Calibri" panose="020F0502020204030204" pitchFamily="34" charset="0"/>
                <a:cs typeface="Arial" panose="020B0604020202020204" pitchFamily="34" charset="0"/>
              </a:rPr>
              <a:t> Resultó ganador el cuento “El último viaje” de Vicente Caballero, 77 años, pensionado, comuna de Punta Arena, Región de Magallanes.</a:t>
            </a:r>
            <a:endParaRPr lang="es-CL" sz="1600" dirty="0">
              <a:solidFill>
                <a:schemeClr val="tx1">
                  <a:lumMod val="85000"/>
                  <a:lumOff val="15000"/>
                </a:schemeClr>
              </a:solidFill>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spTree>
    <p:extLst>
      <p:ext uri="{BB962C8B-B14F-4D97-AF65-F5344CB8AC3E}">
        <p14:creationId xmlns:p14="http://schemas.microsoft.com/office/powerpoint/2010/main" val="2778700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484783"/>
            <a:ext cx="7704856" cy="4449936"/>
          </a:xfrm>
          <a:prstGeom prst="rect">
            <a:avLst/>
          </a:prstGeom>
        </p:spPr>
        <p:txBody>
          <a:bodyPr wrap="square">
            <a:spAutoFit/>
          </a:bodyPr>
          <a:lstStyle/>
          <a:p>
            <a:pPr algn="just">
              <a:lnSpc>
                <a:spcPct val="115000"/>
              </a:lnSpc>
              <a:spcAft>
                <a:spcPts val="1000"/>
              </a:spcAft>
            </a:pPr>
            <a:r>
              <a:rPr lang="es-CL" b="1" dirty="0">
                <a:solidFill>
                  <a:srgbClr val="0070C0"/>
                </a:solidFill>
                <a:latin typeface="Calibri" panose="020F0502020204030204" pitchFamily="34" charset="0"/>
                <a:ea typeface="Calibri" panose="020F0502020204030204" pitchFamily="34" charset="0"/>
                <a:cs typeface="Arial" panose="020B0604020202020204" pitchFamily="34" charset="0"/>
              </a:rPr>
              <a:t>Premiaciones</a:t>
            </a:r>
            <a:r>
              <a:rPr lang="es-CL" dirty="0">
                <a:solidFill>
                  <a:srgbClr val="0070C0"/>
                </a:solidFill>
                <a:latin typeface="Calibri" panose="020F0502020204030204" pitchFamily="34" charset="0"/>
                <a:ea typeface="Calibri" panose="020F0502020204030204" pitchFamily="34" charset="0"/>
                <a:cs typeface="Arial" panose="020B0604020202020204" pitchFamily="34" charset="0"/>
              </a:rPr>
              <a:t> </a:t>
            </a:r>
            <a:endParaRPr lang="es-CL" sz="16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abril de 2016 se llevó a cabo la premiación nacional a la que se  invitó a todos los ganadores  (1er, 2º y 3er lugar de cada categoría) a Santiago. </a:t>
            </a:r>
            <a:endParaRPr lang="es-CL" sz="16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También se consideran ganadores nacionales quienes obtuvieron  premios especiales. En 2016 se entregó el premio especial “Pueblos originarios” en cada categoría, además de  “Mujer Rural” y “Profesor Rural” en la categoría” “Historias campesinas”.</a:t>
            </a:r>
            <a:endParaRPr lang="es-CL" sz="16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junio y agosto se realizaron las premiaciones regionales  con una actividad que incluyó un evento cultural. Los encargados de comunicaciones regionales de cada Seremi convocaron a los ganadores regionales (1er, 2º y 3er lugar de cada categoría</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p>
          <a:p>
            <a:pPr algn="just">
              <a:lnSpc>
                <a:spcPct val="115000"/>
              </a:lnSpc>
              <a:spcAft>
                <a:spcPts val="1000"/>
              </a:spcAft>
            </a:pPr>
            <a:r>
              <a:rPr lang="es-CL" sz="1600" b="1" u="sng" dirty="0" smtClean="0">
                <a:solidFill>
                  <a:schemeClr val="tx1">
                    <a:lumMod val="85000"/>
                    <a:lumOff val="15000"/>
                  </a:schemeClr>
                </a:solidFill>
                <a:effectLst/>
                <a:latin typeface="Calibri" panose="020F0502020204030204" pitchFamily="34" charset="0"/>
                <a:ea typeface="Calibri" panose="020F0502020204030204" pitchFamily="34" charset="0"/>
                <a:cs typeface="Arial" panose="020B0604020202020204" pitchFamily="34" charset="0"/>
              </a:rPr>
              <a:t>En abril próximo se llevará a cabo la premiación nacional y regional del Concurso.</a:t>
            </a:r>
          </a:p>
          <a:p>
            <a:pPr algn="just">
              <a:lnSpc>
                <a:spcPct val="115000"/>
              </a:lnSpc>
              <a:spcAft>
                <a:spcPts val="1000"/>
              </a:spcAft>
            </a:pP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evento sería realizado en los Museos de Historia Natural o </a:t>
            </a:r>
            <a:r>
              <a:rPr lang="es-CL" sz="16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Artequín</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Quinta Normal; en el Museo de la Memoria o en la Biblioteca Nacional.</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Se está gestionando la presencia de la Presidenta de la República, Michelle Bachelet, para encabezar esta actividad.</a:t>
            </a:r>
            <a:endPar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spTree>
    <p:extLst>
      <p:ext uri="{BB962C8B-B14F-4D97-AF65-F5344CB8AC3E}">
        <p14:creationId xmlns:p14="http://schemas.microsoft.com/office/powerpoint/2010/main" val="660370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628800"/>
            <a:ext cx="4536504" cy="4742837"/>
          </a:xfrm>
          <a:prstGeom prst="rect">
            <a:avLst/>
          </a:prstGeom>
        </p:spPr>
        <p:txBody>
          <a:bodyPr wrap="square">
            <a:spAutoFit/>
          </a:bodyPr>
          <a:lstStyle/>
          <a:p>
            <a:pPr algn="just">
              <a:lnSpc>
                <a:spcPct val="115000"/>
              </a:lnSpc>
              <a:spcAft>
                <a:spcPts val="1000"/>
              </a:spcAft>
            </a:pP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2</a:t>
            </a: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Carnavales de Historias de Nuestra Tierra </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el periodo 2016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realizaron cuatro carnavales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culturales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comunas distantes del centro de las respectivas  regiones: En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Porvenir, Región de Magallanes; </a:t>
            </a:r>
            <a:r>
              <a:rPr lang="es-CL" sz="14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Paillaco</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Región de Los Ríos; </a:t>
            </a:r>
            <a:r>
              <a:rPr lang="es-CL" sz="14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Longaví</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Región del Maule; y </a:t>
            </a:r>
            <a:r>
              <a:rPr lang="es-CL" sz="14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Domeyko</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Región de Atacama.</a:t>
            </a:r>
            <a:endParaRPr lang="es-CL" sz="14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Todas estas jornadas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contaron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 la presencia de estudiantes,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trabajadores/as agrarios/as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vecinos/as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quienes participaron de las diversas expresiones culturales que se dispusieron para la ocasión,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tales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como teatro, música, malabarismo y talleres  de capacitación en materias agrícolas.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 estos carnavales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concurrieron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Ministro de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Agricultura,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autoridades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del </a:t>
            </a:r>
            <a:r>
              <a:rPr lang="es-CL" sz="14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Minagri</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autoridades locales</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quienes entregaron reconocimientos a las personas que resultaron ganadoras del Concurso Historias de Nuestra Tierra en sus distintas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categorías, además de la donación de libros a las bibliotecas del lugar.</a:t>
            </a:r>
            <a:endParaRPr lang="es-CL" sz="1400" dirty="0">
              <a:solidFill>
                <a:schemeClr val="tx1">
                  <a:lumMod val="85000"/>
                  <a:lumOff val="15000"/>
                </a:schemeClr>
              </a:solidFill>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pic>
        <p:nvPicPr>
          <p:cNvPr id="4" name="7 Imagen" descr="C:\Users\Sara_Montt\Downloads\27375463490_bbca43bfe5_o.jpg"/>
          <p:cNvPicPr/>
          <p:nvPr/>
        </p:nvPicPr>
        <p:blipFill rotWithShape="1">
          <a:blip r:embed="rId2" cstate="print">
            <a:extLst>
              <a:ext uri="{28A0092B-C50C-407E-A947-70E740481C1C}">
                <a14:useLocalDpi xmlns:a14="http://schemas.microsoft.com/office/drawing/2010/main" val="0"/>
              </a:ext>
            </a:extLst>
          </a:blip>
          <a:srcRect t="11679" b="10583"/>
          <a:stretch/>
        </p:blipFill>
        <p:spPr bwMode="auto">
          <a:xfrm>
            <a:off x="5220072" y="4221088"/>
            <a:ext cx="3701142" cy="2115988"/>
          </a:xfrm>
          <a:prstGeom prst="rect">
            <a:avLst/>
          </a:prstGeom>
          <a:noFill/>
          <a:ln>
            <a:noFill/>
          </a:ln>
          <a:extLst>
            <a:ext uri="{53640926-AAD7-44D8-BBD7-CCE9431645EC}">
              <a14:shadowObscured xmlns:a14="http://schemas.microsoft.com/office/drawing/2010/main"/>
            </a:ext>
          </a:extLst>
        </p:spPr>
      </p:pic>
      <p:pic>
        <p:nvPicPr>
          <p:cNvPr id="5" name="8 Imagen" descr="C:\Users\Sara_Montt\Downloads\26142843676_c2f3b0a853_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1351" y="1772816"/>
            <a:ext cx="2909054" cy="2346568"/>
          </a:xfrm>
          <a:prstGeom prst="rect">
            <a:avLst/>
          </a:prstGeom>
          <a:noFill/>
          <a:ln>
            <a:noFill/>
          </a:ln>
        </p:spPr>
      </p:pic>
    </p:spTree>
    <p:extLst>
      <p:ext uri="{BB962C8B-B14F-4D97-AF65-F5344CB8AC3E}">
        <p14:creationId xmlns:p14="http://schemas.microsoft.com/office/powerpoint/2010/main" val="3837995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268760"/>
            <a:ext cx="4104456" cy="3963136"/>
          </a:xfrm>
          <a:prstGeom prst="rect">
            <a:avLst/>
          </a:prstGeom>
        </p:spPr>
        <p:txBody>
          <a:bodyPr wrap="square">
            <a:spAutoFit/>
          </a:bodyPr>
          <a:lstStyle/>
          <a:p>
            <a:pPr algn="just">
              <a:lnSpc>
                <a:spcPct val="115000"/>
              </a:lnSpc>
              <a:spcAft>
                <a:spcPts val="1000"/>
              </a:spcAft>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3. Página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web “Agenda Rural”</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 En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este sitio web,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creado durante esta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administración, se llevaron a cabo las siguientes actividades: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Coordinación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temas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mensuales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Revisión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edición general de todos los contenidos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Redacción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la sección “Próximos eventos</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p>
          <a:p>
            <a:pPr marL="285750" indent="-285750" algn="just">
              <a:lnSpc>
                <a:spcPct val="115000"/>
              </a:lnSpc>
              <a:spcAft>
                <a:spcPts val="1000"/>
              </a:spcAft>
              <a:buFont typeface="Arial" panose="020B0604020202020204" pitchFamily="34" charset="0"/>
              <a:buChar char="•"/>
            </a:pPr>
            <a:endPar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Esta iniciativa cuenta desde este año, con recursos provenientes del Convenio con la Subsecretaría de Agricultura.</a:t>
            </a:r>
            <a:endParaRPr lang="es-CL" sz="14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pic>
        <p:nvPicPr>
          <p:cNvPr id="4" name="Picture 2" descr="http://www.agendarural.cl/images/agenda_rural.png"/>
          <p:cNvPicPr>
            <a:picLocks noChangeAspect="1" noChangeArrowheads="1"/>
          </p:cNvPicPr>
          <p:nvPr/>
        </p:nvPicPr>
        <p:blipFill rotWithShape="1">
          <a:blip r:embed="rId2">
            <a:extLst>
              <a:ext uri="{28A0092B-C50C-407E-A947-70E740481C1C}">
                <a14:useLocalDpi xmlns:a14="http://schemas.microsoft.com/office/drawing/2010/main" val="0"/>
              </a:ext>
            </a:extLst>
          </a:blip>
          <a:srcRect t="17202" r="46439"/>
          <a:stretch/>
        </p:blipFill>
        <p:spPr bwMode="auto">
          <a:xfrm>
            <a:off x="467544" y="5085184"/>
            <a:ext cx="3907420" cy="12275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700808"/>
            <a:ext cx="3886874" cy="33285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5543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124744"/>
            <a:ext cx="5040560" cy="3826176"/>
          </a:xfrm>
          <a:prstGeom prst="rect">
            <a:avLst/>
          </a:prstGeom>
        </p:spPr>
        <p:txBody>
          <a:bodyPr wrap="square">
            <a:spAutoFit/>
          </a:bodyPr>
          <a:lstStyle/>
          <a:p>
            <a:pPr algn="just">
              <a:lnSpc>
                <a:spcPct val="115000"/>
              </a:lnSpc>
              <a:spcAft>
                <a:spcPts val="1000"/>
              </a:spcAft>
            </a:pP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4. Beca Semillero Rural </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Este es un programa de estudios del Ministerio de Agricultura que cuenta con la colaboración del Ministerio de Educación. En ese marco,  FUCOA  ha producido y coordinado  distintas actividades, como la difusión y la ceremonia de entrega de esta subvención que favorece a estudiantes provenientes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familias con un alto porcentaje de vulnerabilidad.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Hasta ahora, 116 estudiantes se han visto beneficiados con la Beca.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año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2016, el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programa de estudio aportó 13 cupos para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Fruticultura, quienes viajaron en noviembre pasado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 Nueva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Zelanda donde permanecieron un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semestre.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Otras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becas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favorecieron a 17 estudiantes, quienes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viajaron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marzo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para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su práctica en Lechería.</a:t>
            </a:r>
            <a:endParaRPr lang="es-CL" sz="1400" dirty="0">
              <a:solidFill>
                <a:schemeClr val="tx1">
                  <a:lumMod val="85000"/>
                  <a:lumOff val="15000"/>
                </a:schemeClr>
              </a:solidFill>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pic>
        <p:nvPicPr>
          <p:cNvPr id="4" name="Picture 2" descr="Y:\Cultura y Capacitación\2. 2016\Beca Semillero Rural 2016\Fotos - Ceremonia Fruticultura 2016\Ceremonia Fruticultura 2016 - Foto general 1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1195072"/>
            <a:ext cx="3132861" cy="20905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Y:\Cultura y Capacitación\2. 2016\Beca Semillero Rural 2016\Fotos - Ceremonia Fruticultura 2016\Ceremonia Fruticultura 2016 - Foto general 2 (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7" y="3428084"/>
            <a:ext cx="3132861" cy="2090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338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p:nvPr/>
        </p:nvPicPr>
        <p:blipFill>
          <a:blip r:embed="rId2" cstate="print">
            <a:extLst>
              <a:ext uri="{28A0092B-C50C-407E-A947-70E740481C1C}">
                <a14:useLocalDpi xmlns:a14="http://schemas.microsoft.com/office/drawing/2010/main" val="0"/>
              </a:ext>
            </a:extLst>
          </a:blip>
          <a:stretch>
            <a:fillRect/>
          </a:stretch>
        </p:blipFill>
        <p:spPr>
          <a:xfrm>
            <a:off x="5220072" y="3356992"/>
            <a:ext cx="3582248" cy="3022154"/>
          </a:xfrm>
          <a:prstGeom prst="rect">
            <a:avLst/>
          </a:prstGeom>
        </p:spPr>
      </p:pic>
      <p:sp>
        <p:nvSpPr>
          <p:cNvPr id="2" name="Rectángulo 1"/>
          <p:cNvSpPr/>
          <p:nvPr/>
        </p:nvSpPr>
        <p:spPr>
          <a:xfrm>
            <a:off x="611560" y="1412776"/>
            <a:ext cx="4392488" cy="5064976"/>
          </a:xfrm>
          <a:prstGeom prst="rect">
            <a:avLst/>
          </a:prstGeom>
        </p:spPr>
        <p:txBody>
          <a:bodyPr wrap="square">
            <a:spAutoFit/>
          </a:bodyPr>
          <a:lstStyle/>
          <a:p>
            <a:pPr algn="just">
              <a:lnSpc>
                <a:spcPct val="115000"/>
              </a:lnSpc>
              <a:spcAft>
                <a:spcPts val="1000"/>
              </a:spcAft>
            </a:pP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5</a:t>
            </a: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  Publicaciones</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marzo de 2016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publicaron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“Antología”</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“Me lo contó mi abuelito</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La “Antología</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incluye los cuentos ganadores 2015 en todas las categorías (“Historias campesinas”, “Me lo contó mi abuelito” y “Poesía del mundo rural”).</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Me lo contó mi abuelito”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incluye las obras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ganadoras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la categoría del mismo nombre (de cuentos escritos por niños hasta los 14 años). La publicación se realiza con el financiamiento del Ministerio de Educación, que entrega 9 mil ejemplares a las bibliotecas Centro de Recursos para el  Aprendizaje del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Mineduc</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También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publicaron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Guías de Estudio</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para estudiantes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“Yo aprendo del mundo rural</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Estas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guías, basadas en el libro de niños “Me lo contó mi abuelito”,  fueron sistematizadas por primera vez en un formato de libro.</a:t>
            </a:r>
            <a:endParaRPr lang="es-CL" sz="14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pic>
        <p:nvPicPr>
          <p:cNvPr id="4" name="3 Imagen"/>
          <p:cNvPicPr/>
          <p:nvPr/>
        </p:nvPicPr>
        <p:blipFill rotWithShape="1">
          <a:blip r:embed="rId3"/>
          <a:srcRect l="30897" t="19820" r="32127" b="15766"/>
          <a:stretch/>
        </p:blipFill>
        <p:spPr bwMode="auto">
          <a:xfrm rot="21385508">
            <a:off x="5338776" y="1127965"/>
            <a:ext cx="1901893" cy="200519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5" name="4 Imagen"/>
          <p:cNvPicPr/>
          <p:nvPr/>
        </p:nvPicPr>
        <p:blipFill rotWithShape="1">
          <a:blip r:embed="rId4" cstate="print">
            <a:extLst>
              <a:ext uri="{28A0092B-C50C-407E-A947-70E740481C1C}">
                <a14:useLocalDpi xmlns:a14="http://schemas.microsoft.com/office/drawing/2010/main" val="0"/>
              </a:ext>
            </a:extLst>
          </a:blip>
          <a:srcRect l="30928" t="19122" r="32253" b="15391"/>
          <a:stretch/>
        </p:blipFill>
        <p:spPr bwMode="auto">
          <a:xfrm rot="284993">
            <a:off x="6948204" y="1776433"/>
            <a:ext cx="1901893" cy="18166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6250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171253"/>
            <a:ext cx="5976664" cy="4335546"/>
          </a:xfrm>
          <a:prstGeom prst="rect">
            <a:avLst/>
          </a:prstGeom>
        </p:spPr>
        <p:txBody>
          <a:bodyPr wrap="square">
            <a:spAutoFit/>
          </a:bodyPr>
          <a:lstStyle/>
          <a:p>
            <a:pPr algn="just">
              <a:lnSpc>
                <a:spcPct val="115000"/>
              </a:lnSpc>
              <a:spcAft>
                <a:spcPts val="1000"/>
              </a:spcAft>
            </a:pPr>
            <a:r>
              <a:rPr lang="es-CL" sz="13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6. Fondos </a:t>
            </a:r>
            <a:r>
              <a:rPr lang="es-CL" sz="1300" b="1" dirty="0">
                <a:solidFill>
                  <a:srgbClr val="0070C0"/>
                </a:solidFill>
                <a:latin typeface="Calibri" panose="020F0502020204030204" pitchFamily="34" charset="0"/>
                <a:ea typeface="Calibri" panose="020F0502020204030204" pitchFamily="34" charset="0"/>
                <a:cs typeface="Arial" panose="020B0604020202020204" pitchFamily="34" charset="0"/>
              </a:rPr>
              <a:t>Concursables</a:t>
            </a:r>
            <a:endParaRPr lang="es-CL" sz="13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Destaca en la gestión de FUCOA 2016 la adjudicación de dos FONDART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postulados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al Consejo Nacional de la Cultura y las Artes,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CNCA:</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Rescate y puesta en valor de la alfarería tradicional de </a:t>
            </a:r>
            <a:r>
              <a:rPr lang="es-CL" sz="13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Pomaire</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 través de la memoria oral".</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Monto a entregar por el </a:t>
            </a:r>
            <a:r>
              <a:rPr lang="es-CL" sz="13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Fondart</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 CNCA</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10.000.000 (Diez millones de pesos).</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Plazo de ejecución: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Diciembre 2016 – Noviembre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2017.</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Resultado: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Publicación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un libro</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b)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Libro sobre la vida y obra de Margot Loyola y su aporte a la cultura nacional”</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Monto solicitado al CNCA: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5.000.000 (Cinco millones de pesos).</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Plazo de ejecución: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Marzo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2017 – Febrero 2018.</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Resultado: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Publicación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un libro</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Este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proyecto  fue calificado con un 98,5%, siendo el primero de su categoría</a:t>
            </a:r>
            <a:endParaRPr lang="es-CL" sz="1300" dirty="0">
              <a:solidFill>
                <a:schemeClr val="tx1">
                  <a:lumMod val="85000"/>
                  <a:lumOff val="15000"/>
                </a:schemeClr>
              </a:solidFill>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pic>
        <p:nvPicPr>
          <p:cNvPr id="4" name="3 Imagen" descr="C:\compartido\6. Reportajes Nuestra Tierra\1. Reportaje - Pomaire\Fotos Pomaire\Pomaire Sara 22-04-2014\Empanada Grande, Cristián Ramos (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1628800"/>
            <a:ext cx="2105380" cy="1644591"/>
          </a:xfrm>
          <a:prstGeom prst="rect">
            <a:avLst/>
          </a:prstGeom>
          <a:noFill/>
          <a:ln w="6350">
            <a:solidFill>
              <a:schemeClr val="tx1"/>
            </a:solidFill>
          </a:ln>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39" y="3377120"/>
            <a:ext cx="2123895"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347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268760"/>
            <a:ext cx="7416824" cy="4082656"/>
          </a:xfrm>
          <a:prstGeom prst="rect">
            <a:avLst/>
          </a:prstGeom>
        </p:spPr>
        <p:txBody>
          <a:bodyPr wrap="square">
            <a:spAutoFit/>
          </a:bodyPr>
          <a:lstStyle/>
          <a:p>
            <a:pPr algn="just">
              <a:lnSpc>
                <a:spcPct val="115000"/>
              </a:lnSpc>
              <a:spcAft>
                <a:spcPts val="1000"/>
              </a:spcAft>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OTROS </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 Acuerdo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 “Fundación Yo Te Leo”.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acordó invitar a los niños finalistas del concurso “El Placer de Oír Leer” (de lectura en voz alta) a la Sala de Grabación de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Fucoa</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donde cada uno leyó tres cuentos ganadores (o extractos) de la categoría “Me lo contó mi abuelito” del año 2015.</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Estas 9 cápsulas radiales se transmiten en el programa radial “Chile Rural” y se van subiendo a Facebook.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b) Proyecto</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Postales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Para el Día de los Pueblos Originarios se decidió realizar postales  con cuentos relacionados a los pueblos originarios de Chile del concurso “Historias de Nuestra Tierra”.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imprimieron 600 postales, para su entrega, por parte del Ministro de Agricultura, Carlos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Furche</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la oficina de CNR en Vallenar, Atacama; y del Subsecretario de agricultura, Claudio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Ternicier</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Santiago el día 24 de junio. </a:t>
            </a:r>
            <a:endParaRPr lang="es-CL"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b="1" dirty="0">
                <a:latin typeface="Calibri" panose="020F0502020204030204" pitchFamily="34" charset="0"/>
                <a:ea typeface="Calibri" panose="020F0502020204030204" pitchFamily="34" charset="0"/>
                <a:cs typeface="Arial" panose="020B0604020202020204" pitchFamily="34" charset="0"/>
              </a:rPr>
              <a:t> </a:t>
            </a:r>
            <a:endParaRPr lang="es-CL"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pic>
        <p:nvPicPr>
          <p:cNvPr id="4" name="4 Imagen" descr="Z:\1. HNT 2016\Fundación Yo Te Leo\Carol Pinillo 29.06.201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268760"/>
            <a:ext cx="2596219" cy="1732565"/>
          </a:xfrm>
          <a:prstGeom prst="rect">
            <a:avLst/>
          </a:prstGeom>
          <a:noFill/>
          <a:ln>
            <a:solidFill>
              <a:srgbClr val="FFFFFF"/>
            </a:solidFill>
          </a:ln>
        </p:spPr>
      </p:pic>
    </p:spTree>
    <p:extLst>
      <p:ext uri="{BB962C8B-B14F-4D97-AF65-F5344CB8AC3E}">
        <p14:creationId xmlns:p14="http://schemas.microsoft.com/office/powerpoint/2010/main" val="32621928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13554" y="1628800"/>
            <a:ext cx="7344816" cy="4073936"/>
          </a:xfrm>
          <a:prstGeom prst="rect">
            <a:avLst/>
          </a:prstGeom>
        </p:spPr>
        <p:txBody>
          <a:bodyPr wrap="square">
            <a:spAutoFit/>
          </a:bodyPr>
          <a:lstStyle/>
          <a:p>
            <a:pPr lvl="0" algn="just">
              <a:lnSpc>
                <a:spcPct val="115000"/>
              </a:lnSpc>
              <a:spcAft>
                <a:spcPts val="1000"/>
              </a:spcAft>
            </a:pPr>
            <a:r>
              <a:rPr lang="es-CL" sz="1400" b="1" dirty="0">
                <a:solidFill>
                  <a:prstClr val="black"/>
                </a:solidFill>
                <a:latin typeface="Calibri" panose="020F0502020204030204" pitchFamily="34" charset="0"/>
                <a:ea typeface="Calibri" panose="020F0502020204030204" pitchFamily="34" charset="0"/>
                <a:cs typeface="Arial" panose="020B0604020202020204" pitchFamily="34" charset="0"/>
              </a:rPr>
              <a:t>c) Celebraciones y producciones culturales.</a:t>
            </a:r>
            <a:endParaRPr lang="es-CL" sz="1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1000"/>
              </a:spcAft>
              <a:buFont typeface="Wingdings" panose="05000000000000000000" pitchFamily="2" charset="2"/>
              <a:buChar char="§"/>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Conmemoración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del Día del Folclore</a:t>
            </a:r>
            <a:r>
              <a:rPr lang="es-CL" sz="1400" dirty="0">
                <a:solidFill>
                  <a:srgbClr val="0070C0"/>
                </a:solidFill>
                <a:latin typeface="Calibri" panose="020F0502020204030204" pitchFamily="34" charset="0"/>
                <a:ea typeface="Calibri" panose="020F0502020204030204" pitchFamily="34" charset="0"/>
                <a:cs typeface="Arial" panose="020B0604020202020204" pitchFamily="34" charset="0"/>
              </a:rPr>
              <a:t> </a:t>
            </a:r>
            <a:r>
              <a:rPr lang="es-CL" sz="1400" dirty="0">
                <a:solidFill>
                  <a:prstClr val="black"/>
                </a:solidFill>
                <a:latin typeface="Calibri" panose="020F0502020204030204" pitchFamily="34" charset="0"/>
                <a:ea typeface="Calibri" panose="020F0502020204030204" pitchFamily="34" charset="0"/>
                <a:cs typeface="Arial" panose="020B0604020202020204" pitchFamily="34" charset="0"/>
              </a:rPr>
              <a:t>en honor al natalicio de la figura de Margot Loyola. Actividad realizada en el Paseo Bulnes, donde se contó con la participación del conjunto folclórico del Ministerio de Agricultura, "Voces de mi Tierra", se repartieron pañuelos de regalo entre los transeúntes y participantes y se instalaron gráficas relativas al folclore, instaladas en  4 caballetes (Payadores, Artesanías, Margot Loyola y Definición de folclore</a:t>
            </a:r>
            <a:r>
              <a:rPr lang="es-CL" sz="1400" dirty="0" smtClean="0">
                <a:solidFill>
                  <a:prstClr val="black"/>
                </a:solidFill>
                <a:latin typeface="Calibri" panose="020F0502020204030204" pitchFamily="34" charset="0"/>
                <a:ea typeface="Calibri" panose="020F0502020204030204" pitchFamily="34" charset="0"/>
                <a:cs typeface="Arial" panose="020B0604020202020204" pitchFamily="34" charset="0"/>
              </a:rPr>
              <a:t>).</a:t>
            </a:r>
            <a:endParaRPr lang="es-CL" sz="1400" b="1" dirty="0">
              <a:latin typeface="Calibri" panose="020F0502020204030204" pitchFamily="34" charset="0"/>
              <a:ea typeface="Calibri" panose="020F0502020204030204" pitchFamily="34" charset="0"/>
              <a:cs typeface="Arial" panose="020B0604020202020204" pitchFamily="34" charset="0"/>
            </a:endParaRPr>
          </a:p>
          <a:p>
            <a:pPr marL="285750" indent="-285750" algn="just">
              <a:lnSpc>
                <a:spcPct val="115000"/>
              </a:lnSpc>
              <a:spcAft>
                <a:spcPts val="1000"/>
              </a:spcAft>
              <a:buFont typeface="Wingdings" panose="05000000000000000000" pitchFamily="2" charset="2"/>
              <a:buChar char="§"/>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Celebración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Oficial del Día del Vino</a:t>
            </a:r>
            <a:r>
              <a:rPr lang="es-CL" sz="1400" dirty="0">
                <a:latin typeface="Calibri" panose="020F0502020204030204" pitchFamily="34" charset="0"/>
                <a:ea typeface="Calibri" panose="020F0502020204030204" pitchFamily="34" charset="0"/>
                <a:cs typeface="Arial" panose="020B0604020202020204" pitchFamily="34" charset="0"/>
              </a:rPr>
              <a:t>, actividad del Gobierno de Chile que contó con la colaboración de los ministerios de Agricultura, Economía y el Consejo Nacional de Las Artes. Se instalaron dos pérgolas tipo parrones de uva en las que tres chef repartieron preparaciones hechas con  base en  vino. Se entregaron las degustaciones a las personas que transitaban por la plaza. </a:t>
            </a:r>
            <a:endParaRPr lang="es-CL" sz="1400" dirty="0" smtClean="0">
              <a:latin typeface="Calibri" panose="020F0502020204030204" pitchFamily="34" charset="0"/>
              <a:ea typeface="Calibri" panose="020F0502020204030204" pitchFamily="34" charset="0"/>
              <a:cs typeface="Arial" panose="020B0604020202020204" pitchFamily="34" charset="0"/>
            </a:endParaRPr>
          </a:p>
          <a:p>
            <a:pPr marL="285750" indent="-285750" algn="just">
              <a:lnSpc>
                <a:spcPct val="115000"/>
              </a:lnSpc>
              <a:spcAft>
                <a:spcPts val="1000"/>
              </a:spcAft>
              <a:buFont typeface="Wingdings" panose="05000000000000000000" pitchFamily="2" charset="2"/>
              <a:buChar char="§"/>
            </a:pPr>
            <a:r>
              <a:rPr lang="es-CL" sz="1400" dirty="0" smtClean="0">
                <a:latin typeface="Calibri" panose="020F0502020204030204" pitchFamily="34" charset="0"/>
                <a:ea typeface="Calibri" panose="020F0502020204030204" pitchFamily="34" charset="0"/>
                <a:cs typeface="Arial" panose="020B0604020202020204" pitchFamily="34" charset="0"/>
              </a:rPr>
              <a:t>Elaboración de </a:t>
            </a: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tarjetas de navidad junto a la Fundación </a:t>
            </a:r>
            <a:r>
              <a:rPr lang="es-CL" sz="1400" b="1" dirty="0" err="1" smtClean="0">
                <a:solidFill>
                  <a:srgbClr val="0070C0"/>
                </a:solidFill>
                <a:latin typeface="Calibri" panose="020F0502020204030204" pitchFamily="34" charset="0"/>
                <a:ea typeface="Calibri" panose="020F0502020204030204" pitchFamily="34" charset="0"/>
                <a:cs typeface="Arial" panose="020B0604020202020204" pitchFamily="34" charset="0"/>
              </a:rPr>
              <a:t>Donnebaum</a:t>
            </a:r>
            <a:r>
              <a:rPr lang="es-CL" sz="1400" dirty="0" smtClean="0">
                <a:latin typeface="Calibri" panose="020F0502020204030204" pitchFamily="34" charset="0"/>
                <a:ea typeface="Calibri" panose="020F0502020204030204" pitchFamily="34" charset="0"/>
                <a:cs typeface="Arial" panose="020B0604020202020204" pitchFamily="34" charset="0"/>
              </a:rPr>
              <a:t>, cuya temática fueron los 100 años del natalicio de Violeta Parra.</a:t>
            </a:r>
            <a:endParaRPr lang="es-CL" sz="14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pPr>
            <a:endParaRPr lang="es-CL" sz="1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Cultura y Capacitación</a:t>
            </a:r>
          </a:p>
        </p:txBody>
      </p:sp>
    </p:spTree>
    <p:extLst>
      <p:ext uri="{BB962C8B-B14F-4D97-AF65-F5344CB8AC3E}">
        <p14:creationId xmlns:p14="http://schemas.microsoft.com/office/powerpoint/2010/main" val="1710721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043608" y="2492896"/>
            <a:ext cx="7200800" cy="3416320"/>
          </a:xfrm>
          <a:prstGeom prst="rect">
            <a:avLst/>
          </a:prstGeom>
          <a:noFill/>
        </p:spPr>
        <p:txBody>
          <a:bodyPr wrap="square" rtlCol="0">
            <a:spAutoFit/>
          </a:bodyPr>
          <a:lstStyle/>
          <a:p>
            <a:pPr algn="just"/>
            <a:r>
              <a:rPr lang="es-CL" dirty="0">
                <a:solidFill>
                  <a:schemeClr val="tx1">
                    <a:lumMod val="85000"/>
                    <a:lumOff val="15000"/>
                  </a:schemeClr>
                </a:solidFill>
                <a:latin typeface="+mn-lt"/>
              </a:rPr>
              <a:t>Durante 2016  la gestión de la Fundación de Comunicaciones, Capacitación y Cultura del Agro, FUCOA, </a:t>
            </a:r>
            <a:r>
              <a:rPr lang="es-CL" dirty="0" smtClean="0">
                <a:solidFill>
                  <a:schemeClr val="tx1">
                    <a:lumMod val="85000"/>
                    <a:lumOff val="15000"/>
                  </a:schemeClr>
                </a:solidFill>
                <a:latin typeface="+mn-lt"/>
              </a:rPr>
              <a:t>se </a:t>
            </a:r>
            <a:r>
              <a:rPr lang="es-CL" dirty="0">
                <a:solidFill>
                  <a:schemeClr val="tx1">
                    <a:lumMod val="85000"/>
                    <a:lumOff val="15000"/>
                  </a:schemeClr>
                </a:solidFill>
                <a:latin typeface="+mn-lt"/>
              </a:rPr>
              <a:t>ha centrado en aquellas actividades que contribuyen a apoyar comunicacionalmente las tareas de difusión de las políticas del MINAGRI y de los servicios que dependen de él</a:t>
            </a:r>
            <a:r>
              <a:rPr lang="es-CL" dirty="0" smtClean="0">
                <a:solidFill>
                  <a:schemeClr val="tx1">
                    <a:lumMod val="85000"/>
                    <a:lumOff val="15000"/>
                  </a:schemeClr>
                </a:solidFill>
                <a:latin typeface="+mn-lt"/>
              </a:rPr>
              <a:t>.</a:t>
            </a:r>
          </a:p>
          <a:p>
            <a:pPr algn="just"/>
            <a:endParaRPr lang="es-CL" dirty="0">
              <a:solidFill>
                <a:schemeClr val="tx1">
                  <a:lumMod val="85000"/>
                  <a:lumOff val="15000"/>
                </a:schemeClr>
              </a:solidFill>
              <a:latin typeface="+mn-lt"/>
            </a:endParaRPr>
          </a:p>
          <a:p>
            <a:pPr algn="just"/>
            <a:r>
              <a:rPr lang="es-CL" dirty="0">
                <a:solidFill>
                  <a:schemeClr val="tx1">
                    <a:lumMod val="85000"/>
                    <a:lumOff val="15000"/>
                  </a:schemeClr>
                </a:solidFill>
                <a:latin typeface="+mn-lt"/>
              </a:rPr>
              <a:t>En el quehacer de esta institución también </a:t>
            </a:r>
            <a:r>
              <a:rPr lang="es-CL" dirty="0" smtClean="0">
                <a:solidFill>
                  <a:schemeClr val="tx1">
                    <a:lumMod val="85000"/>
                    <a:lumOff val="15000"/>
                  </a:schemeClr>
                </a:solidFill>
                <a:latin typeface="+mn-lt"/>
              </a:rPr>
              <a:t>se </a:t>
            </a:r>
            <a:r>
              <a:rPr lang="es-CL" dirty="0">
                <a:solidFill>
                  <a:schemeClr val="tx1">
                    <a:lumMod val="85000"/>
                    <a:lumOff val="15000"/>
                  </a:schemeClr>
                </a:solidFill>
                <a:latin typeface="+mn-lt"/>
              </a:rPr>
              <a:t>han promovido diversas expresiones culturales, dirigidas fundamentalmente al mundo agrícola y en forma </a:t>
            </a:r>
            <a:r>
              <a:rPr lang="es-CL" dirty="0" smtClean="0">
                <a:solidFill>
                  <a:schemeClr val="tx1">
                    <a:lumMod val="85000"/>
                    <a:lumOff val="15000"/>
                  </a:schemeClr>
                </a:solidFill>
                <a:latin typeface="+mn-lt"/>
              </a:rPr>
              <a:t>especial, </a:t>
            </a:r>
            <a:r>
              <a:rPr lang="es-CL" dirty="0">
                <a:solidFill>
                  <a:schemeClr val="tx1">
                    <a:lumMod val="85000"/>
                    <a:lumOff val="15000"/>
                  </a:schemeClr>
                </a:solidFill>
                <a:latin typeface="+mn-lt"/>
              </a:rPr>
              <a:t>hacia </a:t>
            </a:r>
            <a:r>
              <a:rPr lang="es-CL" dirty="0" smtClean="0">
                <a:solidFill>
                  <a:schemeClr val="tx1">
                    <a:lumMod val="85000"/>
                    <a:lumOff val="15000"/>
                  </a:schemeClr>
                </a:solidFill>
                <a:latin typeface="+mn-lt"/>
              </a:rPr>
              <a:t>los/as pequeños/as productores/as </a:t>
            </a:r>
            <a:r>
              <a:rPr lang="es-CL" dirty="0">
                <a:solidFill>
                  <a:schemeClr val="tx1">
                    <a:lumMod val="85000"/>
                    <a:lumOff val="15000"/>
                  </a:schemeClr>
                </a:solidFill>
                <a:latin typeface="+mn-lt"/>
              </a:rPr>
              <a:t>de nuestro país. Con ese </a:t>
            </a:r>
            <a:r>
              <a:rPr lang="es-CL" dirty="0" smtClean="0">
                <a:solidFill>
                  <a:schemeClr val="tx1">
                    <a:lumMod val="85000"/>
                    <a:lumOff val="15000"/>
                  </a:schemeClr>
                </a:solidFill>
                <a:latin typeface="+mn-lt"/>
              </a:rPr>
              <a:t>objetivo, </a:t>
            </a:r>
            <a:r>
              <a:rPr lang="es-CL" dirty="0">
                <a:solidFill>
                  <a:schemeClr val="tx1">
                    <a:lumMod val="85000"/>
                    <a:lumOff val="15000"/>
                  </a:schemeClr>
                </a:solidFill>
                <a:latin typeface="+mn-lt"/>
              </a:rPr>
              <a:t>FUCOA ha desplegado todos sus esfuerzos y capacidades profesionales </a:t>
            </a:r>
            <a:r>
              <a:rPr lang="es-CL" dirty="0" smtClean="0">
                <a:solidFill>
                  <a:schemeClr val="tx1">
                    <a:lumMod val="85000"/>
                    <a:lumOff val="15000"/>
                  </a:schemeClr>
                </a:solidFill>
                <a:latin typeface="+mn-lt"/>
              </a:rPr>
              <a:t>para </a:t>
            </a:r>
            <a:r>
              <a:rPr lang="es-CL" dirty="0">
                <a:solidFill>
                  <a:schemeClr val="tx1">
                    <a:lumMod val="85000"/>
                    <a:lumOff val="15000"/>
                  </a:schemeClr>
                </a:solidFill>
                <a:latin typeface="+mn-lt"/>
              </a:rPr>
              <a:t>hacer </a:t>
            </a:r>
            <a:r>
              <a:rPr lang="es-CL" dirty="0" smtClean="0">
                <a:solidFill>
                  <a:schemeClr val="tx1">
                    <a:lumMod val="85000"/>
                    <a:lumOff val="15000"/>
                  </a:schemeClr>
                </a:solidFill>
                <a:latin typeface="+mn-lt"/>
              </a:rPr>
              <a:t>más </a:t>
            </a:r>
            <a:r>
              <a:rPr lang="es-CL" dirty="0">
                <a:solidFill>
                  <a:schemeClr val="tx1">
                    <a:lumMod val="85000"/>
                    <a:lumOff val="15000"/>
                  </a:schemeClr>
                </a:solidFill>
                <a:latin typeface="+mn-lt"/>
              </a:rPr>
              <a:t>visible al mundo rural, destacando su importancia en la vida política, </a:t>
            </a:r>
            <a:r>
              <a:rPr lang="es-CL" dirty="0" smtClean="0">
                <a:solidFill>
                  <a:schemeClr val="tx1">
                    <a:lumMod val="85000"/>
                    <a:lumOff val="15000"/>
                  </a:schemeClr>
                </a:solidFill>
                <a:latin typeface="+mn-lt"/>
              </a:rPr>
              <a:t>económica </a:t>
            </a:r>
            <a:r>
              <a:rPr lang="es-CL" dirty="0">
                <a:solidFill>
                  <a:schemeClr val="tx1">
                    <a:lumMod val="85000"/>
                    <a:lumOff val="15000"/>
                  </a:schemeClr>
                </a:solidFill>
                <a:latin typeface="+mn-lt"/>
              </a:rPr>
              <a:t>y cultural </a:t>
            </a:r>
            <a:r>
              <a:rPr lang="es-CL" dirty="0" smtClean="0">
                <a:solidFill>
                  <a:schemeClr val="tx1">
                    <a:lumMod val="85000"/>
                    <a:lumOff val="15000"/>
                  </a:schemeClr>
                </a:solidFill>
                <a:latin typeface="+mn-lt"/>
              </a:rPr>
              <a:t>de </a:t>
            </a:r>
            <a:r>
              <a:rPr lang="es-CL" dirty="0">
                <a:solidFill>
                  <a:schemeClr val="tx1">
                    <a:lumMod val="85000"/>
                    <a:lumOff val="15000"/>
                  </a:schemeClr>
                </a:solidFill>
                <a:latin typeface="+mn-lt"/>
              </a:rPr>
              <a:t>Chile. </a:t>
            </a:r>
          </a:p>
          <a:p>
            <a:pPr algn="just"/>
            <a:endParaRPr lang="es-CL" dirty="0">
              <a:solidFill>
                <a:schemeClr val="tx1">
                  <a:lumMod val="85000"/>
                  <a:lumOff val="15000"/>
                </a:schemeClr>
              </a:solidFill>
              <a:latin typeface="+mn-lt"/>
            </a:endParaRPr>
          </a:p>
        </p:txBody>
      </p:sp>
      <p:sp>
        <p:nvSpPr>
          <p:cNvPr id="3" name="Rectángulo 2"/>
          <p:cNvSpPr/>
          <p:nvPr/>
        </p:nvSpPr>
        <p:spPr>
          <a:xfrm>
            <a:off x="1043608" y="1412776"/>
            <a:ext cx="3563604" cy="707886"/>
          </a:xfrm>
          <a:prstGeom prst="rect">
            <a:avLst/>
          </a:prstGeom>
        </p:spPr>
        <p:txBody>
          <a:bodyPr wrap="none">
            <a:spAutoFit/>
          </a:bodyPr>
          <a:lstStyle/>
          <a:p>
            <a:r>
              <a:rPr lang="es-CL" sz="4000" b="1" dirty="0" smtClean="0">
                <a:solidFill>
                  <a:srgbClr val="0070C0"/>
                </a:solidFill>
                <a:latin typeface="Calibri" panose="020F0502020204030204" pitchFamily="34" charset="0"/>
                <a:ea typeface="Calibri" panose="020F0502020204030204" pitchFamily="34" charset="0"/>
                <a:cs typeface="Times New Roman" panose="02020603050405020304" pitchFamily="18" charset="0"/>
              </a:rPr>
              <a:t>INTRODUCCIÓN</a:t>
            </a:r>
            <a:endParaRPr lang="es-CL" sz="4000" dirty="0">
              <a:solidFill>
                <a:srgbClr val="0070C0"/>
              </a:solidFill>
            </a:endParaRPr>
          </a:p>
        </p:txBody>
      </p:sp>
    </p:spTree>
    <p:extLst>
      <p:ext uri="{BB962C8B-B14F-4D97-AF65-F5344CB8AC3E}">
        <p14:creationId xmlns:p14="http://schemas.microsoft.com/office/powerpoint/2010/main" val="37109753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84A929"/>
        </a:solidFill>
        <a:effectLst/>
      </p:bgPr>
    </p:bg>
    <p:spTree>
      <p:nvGrpSpPr>
        <p:cNvPr id="1" name=""/>
        <p:cNvGrpSpPr/>
        <p:nvPr/>
      </p:nvGrpSpPr>
      <p:grpSpPr>
        <a:xfrm>
          <a:off x="0" y="0"/>
          <a:ext cx="0" cy="0"/>
          <a:chOff x="0" y="0"/>
          <a:chExt cx="0" cy="0"/>
        </a:xfrm>
      </p:grpSpPr>
      <p:sp>
        <p:nvSpPr>
          <p:cNvPr id="6146" name="2 Subtítulo"/>
          <p:cNvSpPr>
            <a:spLocks noGrp="1"/>
          </p:cNvSpPr>
          <p:nvPr>
            <p:ph type="subTitle" idx="1"/>
          </p:nvPr>
        </p:nvSpPr>
        <p:spPr>
          <a:xfrm>
            <a:off x="842218" y="4005064"/>
            <a:ext cx="7786688" cy="719956"/>
          </a:xfrm>
        </p:spPr>
        <p:txBody>
          <a:bodyPr/>
          <a:lstStyle/>
          <a:p>
            <a:pPr eaLnBrk="1" hangingPunct="1"/>
            <a:r>
              <a:rPr lang="es-CL" sz="4000" b="1" dirty="0">
                <a:solidFill>
                  <a:schemeClr val="bg1"/>
                </a:solidFill>
              </a:rPr>
              <a:t>Á</a:t>
            </a:r>
            <a:r>
              <a:rPr lang="es-CL" sz="4000" b="1" dirty="0" smtClean="0">
                <a:solidFill>
                  <a:schemeClr val="bg1"/>
                </a:solidFill>
              </a:rPr>
              <a:t>rea </a:t>
            </a:r>
            <a:r>
              <a:rPr lang="es-CL" sz="4000" b="1" dirty="0">
                <a:solidFill>
                  <a:schemeClr val="bg1"/>
                </a:solidFill>
              </a:rPr>
              <a:t>de </a:t>
            </a:r>
            <a:r>
              <a:rPr lang="es-CL" sz="4000" b="1" dirty="0" smtClean="0">
                <a:solidFill>
                  <a:schemeClr val="bg1"/>
                </a:solidFill>
              </a:rPr>
              <a:t>Ferias y Eventos</a:t>
            </a:r>
            <a:endParaRPr lang="es-CL" altLang="es-CL" sz="4000" b="1" dirty="0" smtClean="0">
              <a:solidFill>
                <a:schemeClr val="bg1"/>
              </a:solidFill>
            </a:endParaRPr>
          </a:p>
        </p:txBody>
      </p:sp>
      <p:pic>
        <p:nvPicPr>
          <p:cNvPr id="6147"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304403"/>
            <a:ext cx="29194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Imagen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5589588"/>
            <a:ext cx="1068388"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367147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221328"/>
            <a:ext cx="8280920" cy="1707134"/>
          </a:xfrm>
          <a:prstGeom prst="rect">
            <a:avLst/>
          </a:prstGeom>
        </p:spPr>
        <p:txBody>
          <a:bodyPr wrap="square">
            <a:spAutoFit/>
          </a:bodyPr>
          <a:lstStyle/>
          <a:p>
            <a:pPr algn="just">
              <a:lnSpc>
                <a:spcPct val="115000"/>
              </a:lnSpc>
              <a:spcAft>
                <a:spcPts val="1000"/>
              </a:spcAft>
            </a:pPr>
            <a:r>
              <a:rPr lang="es-CL" sz="1400" b="1" dirty="0" smtClean="0">
                <a:solidFill>
                  <a:srgbClr val="0070C0"/>
                </a:solidFill>
                <a:ea typeface="Calibri" panose="020F0502020204030204" pitchFamily="34" charset="0"/>
                <a:cs typeface="Times New Roman" panose="02020603050405020304" pitchFamily="18" charset="0"/>
              </a:rPr>
              <a:t>Ferias</a:t>
            </a:r>
            <a:r>
              <a:rPr lang="es-CL" sz="1400" dirty="0">
                <a:solidFill>
                  <a:srgbClr val="0070C0"/>
                </a:solidFill>
                <a:latin typeface="Calibri" panose="020F0502020204030204" pitchFamily="34" charset="0"/>
                <a:ea typeface="Calibri" panose="020F0502020204030204" pitchFamily="34" charset="0"/>
                <a:cs typeface="Arial" panose="020B0604020202020204" pitchFamily="34" charset="0"/>
              </a:rPr>
              <a:t> </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esta área uno de los aspectos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destacados fue la participación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del MINAGRI y sus servicios en el desarrollo del calendario de ferias 2016. En ese marco,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FUCOA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llevó a cabo todas las tareas correspondientes a la producción y puesta en escena de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nueve ferias</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cuatro regiones del país. De ellas destacan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ÑAM y </a:t>
            </a:r>
            <a:r>
              <a:rPr lang="es-CL" sz="14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Food</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&amp; </a:t>
            </a:r>
            <a:r>
              <a:rPr lang="es-CL" sz="14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Service</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las que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mejoró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participación, en virtud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que más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20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productores/as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empresas de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Indap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FIA,  respectivamente, pudieron exhibir sus productos</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Ferias y Eventos</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44170" y="3015200"/>
            <a:ext cx="2424807" cy="1363572"/>
          </a:xfrm>
          <a:prstGeom prst="rect">
            <a:avLst/>
          </a:prstGeom>
        </p:spPr>
      </p:pic>
      <p:sp>
        <p:nvSpPr>
          <p:cNvPr id="5" name="Rectángulo 4"/>
          <p:cNvSpPr/>
          <p:nvPr/>
        </p:nvSpPr>
        <p:spPr>
          <a:xfrm>
            <a:off x="611560" y="2928462"/>
            <a:ext cx="6048672" cy="2074414"/>
          </a:xfrm>
          <a:prstGeom prst="rect">
            <a:avLst/>
          </a:prstGeom>
        </p:spPr>
        <p:txBody>
          <a:bodyPr wrap="square">
            <a:spAutoFit/>
          </a:bodyPr>
          <a:lstStyle/>
          <a:p>
            <a:pPr marL="285750" lvl="0" indent="-285750" algn="just">
              <a:lnSpc>
                <a:spcPct val="115000"/>
              </a:lnSpc>
              <a:spcAft>
                <a:spcPts val="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cambió  la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presentación del mobiliario y se incorporaron nuevos  diseños a  los stand del </a:t>
            </a:r>
            <a:r>
              <a:rPr lang="es-CL" sz="14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Minagri</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Miles de personas que visitaron éstas muestras,   recibieron obsequios  relacionados con la Agricultura Familiar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Campesina (AFC).</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puso a disposición de los visitantes una pantalla interactiva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touch</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que permitió que los visitantes conocieran de manera digital las tareas del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Minagri</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y sus servicios.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Una </a:t>
            </a:r>
            <a:r>
              <a:rPr lang="es-CL" sz="14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trivia</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preguntas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permitió  entregar mayor información sobre nuestro quehacer.</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4170" y="4465511"/>
            <a:ext cx="2410052" cy="1355368"/>
          </a:xfrm>
          <a:prstGeom prst="rect">
            <a:avLst/>
          </a:prstGeom>
        </p:spPr>
      </p:pic>
    </p:spTree>
    <p:extLst>
      <p:ext uri="{BB962C8B-B14F-4D97-AF65-F5344CB8AC3E}">
        <p14:creationId xmlns:p14="http://schemas.microsoft.com/office/powerpoint/2010/main" val="3144070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196752"/>
            <a:ext cx="5112568" cy="4688976"/>
          </a:xfrm>
          <a:prstGeom prst="rect">
            <a:avLst/>
          </a:prstGeom>
        </p:spPr>
        <p:txBody>
          <a:bodyPr wrap="square">
            <a:spAutoFit/>
          </a:bodyPr>
          <a:lstStyle/>
          <a:p>
            <a:pPr algn="just">
              <a:lnSpc>
                <a:spcPct val="115000"/>
              </a:lnSpc>
              <a:spcAft>
                <a:spcPts val="1000"/>
              </a:spcAft>
            </a:pPr>
            <a:r>
              <a:rPr lang="es-CL" sz="1400" b="1" dirty="0">
                <a:solidFill>
                  <a:srgbClr val="0070C0"/>
                </a:solidFill>
                <a:ea typeface="Calibri" panose="020F0502020204030204" pitchFamily="34" charset="0"/>
                <a:cs typeface="Times New Roman" panose="02020603050405020304" pitchFamily="18" charset="0"/>
              </a:rPr>
              <a:t>Eventos</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 </a:t>
            </a: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2016</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Otra de las labores  realizadas por esta área de FUCOA  es la producción y coordinación de las distintas actividades ministeriales, así como  celebraciones relacionadas con el mundo agrícola que se conmemoran cada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año:</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15000"/>
              </a:lnSpc>
              <a:spcAft>
                <a:spcPts val="1000"/>
              </a:spcAft>
              <a:buFont typeface="Arial" panose="020B0604020202020204" pitchFamily="34" charset="0"/>
              <a:buChar char="•"/>
            </a:pP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Día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la Mujer Rural</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que tuvo lugar en el GAM y que contó con la presencia de la Presidenta de la República, Michelle Bachelet. Allí,  más de 300 mujeres campesinas, provenientes de distintas agrupaciones vivieron una mañana cargada de emociones y anuncios en pos de mejorar las condiciones de trabajo de estas y todas las mujeres del país. Esta actividad, organizada por Indap,  fue producida en su integridad por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FUCOA.</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la oportunidad, también se creó una pequeña muestra de productos agrícolas de mujeres campesinas, así como también se inauguró una muestra fotográfica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implementada por Indap, que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realizó un recorrido por el tiempo, graficando la importancia de la mujer en el campo chileno</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smtClean="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Ferias y Eventos</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4" y="2852936"/>
            <a:ext cx="3275856" cy="2186570"/>
          </a:xfrm>
          <a:prstGeom prst="rect">
            <a:avLst/>
          </a:prstGeom>
        </p:spPr>
      </p:pic>
    </p:spTree>
    <p:extLst>
      <p:ext uri="{BB962C8B-B14F-4D97-AF65-F5344CB8AC3E}">
        <p14:creationId xmlns:p14="http://schemas.microsoft.com/office/powerpoint/2010/main" val="1042955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1268760"/>
            <a:ext cx="6120680" cy="5644109"/>
          </a:xfrm>
          <a:prstGeom prst="rect">
            <a:avLst/>
          </a:prstGeom>
        </p:spPr>
        <p:txBody>
          <a:bodyPr wrap="square">
            <a:spAutoFit/>
          </a:bodyPr>
          <a:lstStyle/>
          <a:p>
            <a:pPr marL="171450" indent="-171450" algn="just">
              <a:lnSpc>
                <a:spcPct val="115000"/>
              </a:lnSpc>
              <a:spcAft>
                <a:spcPts val="1000"/>
              </a:spcAft>
              <a:buFont typeface="Arial" panose="020B0604020202020204" pitchFamily="34" charset="0"/>
              <a:buChar char="•"/>
            </a:pP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Producción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gestión del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Carnaval Historias de Nuestra Tierra</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Extensión del Concurso Literario del mismo nombre.</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15000"/>
              </a:lnSpc>
              <a:spcAft>
                <a:spcPts val="1000"/>
              </a:spcAft>
              <a:buFont typeface="Arial" panose="020B0604020202020204" pitchFamily="34" charset="0"/>
              <a:buChar char="•"/>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Día del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agua.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FUCOA coordinó 6 ministerios, el Delegado del Agua y </a:t>
            </a:r>
            <a:r>
              <a:rPr lang="es-CL" sz="13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Conaphi</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una mega actividad desarrollada en la Plaza de la Aviación (Providencia).</a:t>
            </a:r>
            <a:endPar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endParaRPr>
          </a:p>
          <a:p>
            <a:pPr marL="171450" indent="-171450" algn="just">
              <a:lnSpc>
                <a:spcPct val="115000"/>
              </a:lnSpc>
              <a:spcAft>
                <a:spcPts val="1000"/>
              </a:spcAft>
              <a:buFont typeface="Arial" panose="020B0604020202020204" pitchFamily="34" charset="0"/>
              <a:buChar char="•"/>
            </a:pP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Cuenta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Pública</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Ministerio de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Agricultura en San Pedro (Región de Atacama). Producción de puesta en escena.</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15000"/>
              </a:lnSpc>
              <a:spcAft>
                <a:spcPts val="1000"/>
              </a:spcAft>
              <a:buFont typeface="Arial" panose="020B0604020202020204" pitchFamily="34" charset="0"/>
              <a:buChar char="•"/>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Día de las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Legumbres</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el Mercado Tirso de Molina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Recoleta) en conjunto con FAO.</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15000"/>
              </a:lnSpc>
              <a:spcAft>
                <a:spcPts val="1000"/>
              </a:spcAft>
              <a:buFont typeface="Arial" panose="020B0604020202020204" pitchFamily="34" charset="0"/>
              <a:buChar char="•"/>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Día del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Vino</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que se realizó en la plaza de la Ciudadanía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conjunto con los Ministerios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Cultura y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Economía</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15000"/>
              </a:lnSpc>
              <a:spcAft>
                <a:spcPts val="1000"/>
              </a:spcAft>
              <a:buFont typeface="Arial" panose="020B0604020202020204" pitchFamily="34" charset="0"/>
              <a:buChar char="•"/>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Actividad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“Por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un 18 saludable”</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(La Vega en Recoleta) en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coordinación con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los Ministerios de Salud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Desarrollo Social. </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15000"/>
              </a:lnSpc>
              <a:spcAft>
                <a:spcPts val="1000"/>
              </a:spcAft>
              <a:buFont typeface="Arial" panose="020B0604020202020204" pitchFamily="34" charset="0"/>
              <a:buChar char="•"/>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Día de la alimentación,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el Paseo Bulnes (Santiago) en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conjunto con la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FAO.</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15000"/>
              </a:lnSpc>
              <a:spcAft>
                <a:spcPts val="1000"/>
              </a:spcAft>
              <a:buFont typeface="Arial" panose="020B0604020202020204" pitchFamily="34" charset="0"/>
              <a:buChar char="•"/>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Expo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INIA,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la Plaza Cívica (Santiago).</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15000"/>
              </a:lnSpc>
              <a:spcAft>
                <a:spcPts val="1000"/>
              </a:spcAft>
              <a:buFont typeface="Arial" panose="020B0604020202020204" pitchFamily="34" charset="0"/>
              <a:buChar char="•"/>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Encuentro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Chile Riega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el Círculo Español (Santiago).</a:t>
            </a:r>
          </a:p>
          <a:p>
            <a:pPr algn="just">
              <a:lnSpc>
                <a:spcPct val="115000"/>
              </a:lnSpc>
              <a:spcAft>
                <a:spcPts val="1000"/>
              </a:spcAft>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Otros :</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1000"/>
              </a:spcAft>
              <a:buFont typeface="Arial" panose="020B0604020202020204" pitchFamily="34" charset="0"/>
              <a:buChar char="•"/>
            </a:pP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Expo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Mundo Atacama y Expo Mundo Concepción</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además de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Feria de Tecnologías Agrícolas,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IFT AGRO 2016</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(Talca).</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15000"/>
              </a:lnSpc>
              <a:spcAft>
                <a:spcPts val="1000"/>
              </a:spcAft>
              <a:buFont typeface="Arial" panose="020B0604020202020204" pitchFamily="34" charset="0"/>
              <a:buChar char="•"/>
            </a:pPr>
            <a:endParaRPr lang="es-CL" sz="1300" dirty="0"/>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Ferias y Eventos</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232" y="1294109"/>
            <a:ext cx="2520280" cy="1682237"/>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232" y="3068960"/>
            <a:ext cx="2511478" cy="1675136"/>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0232" y="4841208"/>
            <a:ext cx="2481963" cy="1396104"/>
          </a:xfrm>
          <a:prstGeom prst="rect">
            <a:avLst/>
          </a:prstGeom>
        </p:spPr>
      </p:pic>
    </p:spTree>
    <p:extLst>
      <p:ext uri="{BB962C8B-B14F-4D97-AF65-F5344CB8AC3E}">
        <p14:creationId xmlns:p14="http://schemas.microsoft.com/office/powerpoint/2010/main" val="811047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1556792"/>
            <a:ext cx="4572000" cy="2649443"/>
          </a:xfrm>
          <a:prstGeom prst="rect">
            <a:avLst/>
          </a:prstGeom>
        </p:spPr>
        <p:txBody>
          <a:bodyPr>
            <a:spAutoFit/>
          </a:bodyPr>
          <a:lstStyle/>
          <a:p>
            <a:pPr algn="just">
              <a:lnSpc>
                <a:spcPct val="115000"/>
              </a:lnSpc>
              <a:spcAft>
                <a:spcPts val="1000"/>
              </a:spcAft>
            </a:pPr>
            <a:r>
              <a:rPr lang="es-CL" b="1" dirty="0">
                <a:solidFill>
                  <a:srgbClr val="0070C0"/>
                </a:solidFill>
                <a:latin typeface="Calibri" panose="020F0502020204030204" pitchFamily="34" charset="0"/>
                <a:ea typeface="Calibri" panose="020F0502020204030204" pitchFamily="34" charset="0"/>
                <a:cs typeface="Arial" panose="020B0604020202020204" pitchFamily="34" charset="0"/>
              </a:rPr>
              <a:t>3.    </a:t>
            </a:r>
            <a:r>
              <a:rPr lang="es-CL" sz="1600" b="1" dirty="0">
                <a:solidFill>
                  <a:srgbClr val="0070C0"/>
                </a:solidFill>
                <a:ea typeface="Calibri" panose="020F0502020204030204" pitchFamily="34" charset="0"/>
                <a:cs typeface="Times New Roman" panose="02020603050405020304" pitchFamily="18" charset="0"/>
              </a:rPr>
              <a:t>Campañas</a:t>
            </a:r>
            <a:endParaRPr lang="es-CL" sz="16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Como ha ocurrido en los últimos dos años,  FUCOA, a través de su </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Área </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Publicidad, Ferias y Eventos, ha trabajado directamente en la realización de campañas comunicacionales e informativas de importante </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difusión:</a:t>
            </a:r>
            <a:endParaRPr lang="es-CL" sz="16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6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Alto a los incendios forestales</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de </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Conaf</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y “</a:t>
            </a:r>
            <a:r>
              <a:rPr lang="es-CL" sz="16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Prefiere frutas y verdura de estación</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de </a:t>
            </a:r>
            <a:r>
              <a:rPr lang="es-CL" sz="16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Minagri</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6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Ferias y Eventos</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4168" y="1772816"/>
            <a:ext cx="3059832" cy="2039888"/>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4005064"/>
            <a:ext cx="3203848" cy="1801285"/>
          </a:xfrm>
          <a:prstGeom prst="rect">
            <a:avLst/>
          </a:prstGeom>
        </p:spPr>
      </p:pic>
    </p:spTree>
    <p:extLst>
      <p:ext uri="{BB962C8B-B14F-4D97-AF65-F5344CB8AC3E}">
        <p14:creationId xmlns:p14="http://schemas.microsoft.com/office/powerpoint/2010/main" val="39469822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196752"/>
            <a:ext cx="4139952" cy="2759968"/>
          </a:xfrm>
          <a:prstGeom prst="rect">
            <a:avLst/>
          </a:prstGeom>
        </p:spPr>
      </p:pic>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6044" y="1772816"/>
            <a:ext cx="3882496" cy="2183904"/>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5656" y="4077072"/>
            <a:ext cx="3347864" cy="2234634"/>
          </a:xfrm>
          <a:prstGeom prst="rect">
            <a:avLst/>
          </a:prstGeom>
        </p:spPr>
      </p:pic>
      <p:pic>
        <p:nvPicPr>
          <p:cNvPr id="5" name="Imagen 4"/>
          <p:cNvPicPr>
            <a:picLocks noChangeAspect="1"/>
          </p:cNvPicPr>
          <p:nvPr/>
        </p:nvPicPr>
        <p:blipFill rotWithShape="1">
          <a:blip r:embed="rId5" cstate="print">
            <a:extLst>
              <a:ext uri="{28A0092B-C50C-407E-A947-70E740481C1C}">
                <a14:useLocalDpi xmlns:a14="http://schemas.microsoft.com/office/drawing/2010/main" val="0"/>
              </a:ext>
            </a:extLst>
          </a:blip>
          <a:srcRect r="2745"/>
          <a:stretch/>
        </p:blipFill>
        <p:spPr>
          <a:xfrm>
            <a:off x="4956043" y="4077072"/>
            <a:ext cx="3864429" cy="2234634"/>
          </a:xfrm>
          <a:prstGeom prst="rect">
            <a:avLst/>
          </a:prstGeom>
        </p:spPr>
      </p:pic>
      <p:sp>
        <p:nvSpPr>
          <p:cNvPr id="6"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Ferias y Eventos</a:t>
            </a:r>
          </a:p>
        </p:txBody>
      </p:sp>
    </p:spTree>
    <p:extLst>
      <p:ext uri="{BB962C8B-B14F-4D97-AF65-F5344CB8AC3E}">
        <p14:creationId xmlns:p14="http://schemas.microsoft.com/office/powerpoint/2010/main" val="585430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84A929"/>
        </a:solidFill>
        <a:effectLst/>
      </p:bgPr>
    </p:bg>
    <p:spTree>
      <p:nvGrpSpPr>
        <p:cNvPr id="1" name=""/>
        <p:cNvGrpSpPr/>
        <p:nvPr/>
      </p:nvGrpSpPr>
      <p:grpSpPr>
        <a:xfrm>
          <a:off x="0" y="0"/>
          <a:ext cx="0" cy="0"/>
          <a:chOff x="0" y="0"/>
          <a:chExt cx="0" cy="0"/>
        </a:xfrm>
      </p:grpSpPr>
      <p:sp>
        <p:nvSpPr>
          <p:cNvPr id="6146" name="2 Subtítulo"/>
          <p:cNvSpPr>
            <a:spLocks noGrp="1"/>
          </p:cNvSpPr>
          <p:nvPr>
            <p:ph type="subTitle" idx="1"/>
          </p:nvPr>
        </p:nvSpPr>
        <p:spPr>
          <a:xfrm>
            <a:off x="842218" y="4005064"/>
            <a:ext cx="7786688" cy="719956"/>
          </a:xfrm>
        </p:spPr>
        <p:txBody>
          <a:bodyPr/>
          <a:lstStyle/>
          <a:p>
            <a:pPr eaLnBrk="1" hangingPunct="1"/>
            <a:r>
              <a:rPr lang="es-CL" sz="4000" b="1" dirty="0">
                <a:solidFill>
                  <a:schemeClr val="bg1"/>
                </a:solidFill>
              </a:rPr>
              <a:t>Á</a:t>
            </a:r>
            <a:r>
              <a:rPr lang="es-CL" sz="4000" b="1" dirty="0" smtClean="0">
                <a:solidFill>
                  <a:schemeClr val="bg1"/>
                </a:solidFill>
              </a:rPr>
              <a:t>rea </a:t>
            </a:r>
            <a:r>
              <a:rPr lang="es-CL" sz="4000" b="1" dirty="0">
                <a:solidFill>
                  <a:schemeClr val="bg1"/>
                </a:solidFill>
              </a:rPr>
              <a:t>de </a:t>
            </a:r>
            <a:r>
              <a:rPr lang="es-CL" sz="4000" b="1" dirty="0" smtClean="0">
                <a:solidFill>
                  <a:schemeClr val="bg1"/>
                </a:solidFill>
              </a:rPr>
              <a:t>Diseño</a:t>
            </a:r>
            <a:endParaRPr lang="es-CL" altLang="es-CL" sz="4000" b="1" dirty="0" smtClean="0">
              <a:solidFill>
                <a:schemeClr val="bg1"/>
              </a:solidFill>
            </a:endParaRPr>
          </a:p>
        </p:txBody>
      </p:sp>
      <p:pic>
        <p:nvPicPr>
          <p:cNvPr id="6147"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304403"/>
            <a:ext cx="29194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Imagen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5589588"/>
            <a:ext cx="1068388"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880632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228711"/>
            <a:ext cx="6174432" cy="3972370"/>
          </a:xfrm>
          <a:prstGeom prst="rect">
            <a:avLst/>
          </a:prstGeom>
        </p:spPr>
        <p:txBody>
          <a:bodyPr wrap="square">
            <a:spAutoFit/>
          </a:bodyPr>
          <a:lstStyle/>
          <a:p>
            <a:pPr algn="just">
              <a:lnSpc>
                <a:spcPct val="115000"/>
              </a:lnSpc>
              <a:spcAft>
                <a:spcPts val="1000"/>
              </a:spcAft>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Durante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2016 realizó una ardua tarea en el diseño de piezas gráficas y en la creación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identidad gráfica de instituciones y productos. También en aplicaciones en paneles para macro zonas, volantes tipo postal, avisos y material para redes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sociales: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0"/>
              </a:spcAft>
              <a:buFont typeface="Wingdings" panose="05000000000000000000" pitchFamily="2" charset="2"/>
              <a:buChar char="§"/>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de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stand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el </a:t>
            </a:r>
            <a:r>
              <a:rPr lang="es-CL" sz="13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merchandising</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asociado,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para la producción de ferias y eventos ministeriales</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3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0"/>
              </a:spcAft>
              <a:buFont typeface="Wingdings" panose="05000000000000000000" pitchFamily="2" charset="2"/>
              <a:buChar char="§"/>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Desarrollo de  importantes sitios de los Servicios del  </a:t>
            </a:r>
            <a:r>
              <a:rPr lang="es-CL" sz="13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Minagri</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apoyo  constante en la actualización de ellos, basados en las Normas web de Gobierno</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0"/>
              </a:spcAft>
              <a:buFont typeface="Wingdings" panose="05000000000000000000" pitchFamily="2" charset="2"/>
              <a:buChar char="§"/>
            </a:pP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y diagramación de 6 ediciones en el año de la revista Nuestra Tierra. </a:t>
            </a:r>
            <a:endPar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endParaRPr>
          </a:p>
          <a:p>
            <a:pPr marL="285750" lvl="0" indent="-285750" algn="just">
              <a:lnSpc>
                <a:spcPct val="115000"/>
              </a:lnSpc>
              <a:spcAft>
                <a:spcPts val="0"/>
              </a:spcAft>
              <a:buFont typeface="Wingdings" panose="05000000000000000000" pitchFamily="2" charset="2"/>
              <a:buChar char="§"/>
            </a:pP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de la identidad corporativa </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sus aplicaciones (Manual Gráfico) para la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Conmemoración de los 50 años de la Reforma Agraria.</a:t>
            </a:r>
            <a:endParaRPr lang="es-CL" sz="13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0"/>
              </a:spcAft>
              <a:buFont typeface="Wingdings" panose="05000000000000000000" pitchFamily="2" charset="2"/>
              <a:buChar char="§"/>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e impresión de lienzos para frontis del </a:t>
            </a:r>
            <a:r>
              <a:rPr lang="es-CL" sz="13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Minagri</a:t>
            </a: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postales, tarjetas de saludo Ministro y saludo online para el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Día Internacional de la Mujer</a:t>
            </a:r>
            <a:r>
              <a:rPr lang="es-CL" sz="13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3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1000"/>
              </a:spcAft>
              <a:buFont typeface="Wingdings" panose="05000000000000000000" pitchFamily="2" charset="2"/>
              <a:buChar char="§"/>
            </a:pPr>
            <a:r>
              <a:rPr lang="es-CL" sz="13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de identidad gráfica y aplicaciones en paneles para Macro zonas, volante tipo postal, avisos y material para redes sociales para campaña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Consumo de Frutas </a:t>
            </a:r>
            <a:r>
              <a:rPr lang="es-CL" sz="13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a:t>
            </a:r>
            <a:r>
              <a:rPr lang="es-CL" sz="13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Verduras de Estación.</a:t>
            </a:r>
            <a:endParaRPr lang="es-CL" sz="13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Diseño</a:t>
            </a:r>
          </a:p>
        </p:txBody>
      </p:sp>
      <p:pic>
        <p:nvPicPr>
          <p:cNvPr id="4" name="Imagen 3"/>
          <p:cNvPicPr/>
          <p:nvPr/>
        </p:nvPicPr>
        <p:blipFill>
          <a:blip r:embed="rId2" cstate="print">
            <a:extLst>
              <a:ext uri="{28A0092B-C50C-407E-A947-70E740481C1C}">
                <a14:useLocalDpi xmlns:a14="http://schemas.microsoft.com/office/drawing/2010/main" val="0"/>
              </a:ext>
            </a:extLst>
          </a:blip>
          <a:stretch>
            <a:fillRect/>
          </a:stretch>
        </p:blipFill>
        <p:spPr>
          <a:xfrm>
            <a:off x="7020272" y="1228711"/>
            <a:ext cx="1858853" cy="2541785"/>
          </a:xfrm>
          <a:prstGeom prst="rect">
            <a:avLst/>
          </a:prstGeom>
        </p:spPr>
      </p:pic>
      <p:pic>
        <p:nvPicPr>
          <p:cNvPr id="5" name="Imagen 4" descr="C:\Users\Victoria Neriz\Desktop\TRABAJOS\2016\REFORMA AGRARIA\reforma_agraria_color.pn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071956">
            <a:off x="6238667" y="5138391"/>
            <a:ext cx="783156" cy="1138589"/>
          </a:xfrm>
          <a:prstGeom prst="rect">
            <a:avLst/>
          </a:prstGeom>
          <a:noFill/>
          <a:ln>
            <a:noFill/>
          </a:ln>
        </p:spPr>
      </p:pic>
      <p:pic>
        <p:nvPicPr>
          <p:cNvPr id="6" name="Imagen 5"/>
          <p:cNvPicPr>
            <a:picLocks noChangeAspect="1"/>
          </p:cNvPicPr>
          <p:nvPr/>
        </p:nvPicPr>
        <p:blipFill>
          <a:blip r:embed="rId4"/>
          <a:stretch>
            <a:fillRect/>
          </a:stretch>
        </p:blipFill>
        <p:spPr>
          <a:xfrm>
            <a:off x="7236296" y="4005064"/>
            <a:ext cx="1384624" cy="1901550"/>
          </a:xfrm>
          <a:prstGeom prst="rect">
            <a:avLst/>
          </a:prstGeom>
        </p:spPr>
      </p:pic>
    </p:spTree>
    <p:extLst>
      <p:ext uri="{BB962C8B-B14F-4D97-AF65-F5344CB8AC3E}">
        <p14:creationId xmlns:p14="http://schemas.microsoft.com/office/powerpoint/2010/main" val="3494653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44" y="1700808"/>
            <a:ext cx="4793379" cy="3339376"/>
          </a:xfrm>
          <a:prstGeom prst="rect">
            <a:avLst/>
          </a:prstGeom>
        </p:spPr>
        <p:txBody>
          <a:bodyPr wrap="square">
            <a:spAutoFit/>
          </a:bodyPr>
          <a:lstStyle/>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Identidad gráfica y aplicaciones para el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Día de las Mujeres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Rurales.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piezas corporativas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para el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Concurso Historias de Nuestra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Tierra.</a:t>
            </a:r>
            <a:endParaRPr lang="es-CL" sz="1400" dirty="0" smtClean="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imagen y piezas gráficas para el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Carnaval de Historias de Nuestra Tierra</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banner y post  de Web y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RR.SS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FUCOA.</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Diagramación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 impresión de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Tarjetas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Navidad </a:t>
            </a:r>
            <a:r>
              <a:rPr lang="es-CL" sz="1400" b="1"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Minagri</a:t>
            </a:r>
            <a:endParaRPr lang="es-CL" sz="14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la gráfica del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SIMPOSIO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APÍCOLA</a:t>
            </a:r>
            <a:endParaRPr lang="es-CL" sz="14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b="1" dirty="0">
                <a:latin typeface="Calibri" panose="020F0502020204030204" pitchFamily="34" charset="0"/>
                <a:ea typeface="Calibri" panose="020F0502020204030204" pitchFamily="34" charset="0"/>
                <a:cs typeface="Arial" panose="020B0604020202020204" pitchFamily="34" charset="0"/>
              </a:rPr>
              <a:t> </a:t>
            </a:r>
            <a:endParaRPr lang="es-CL"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Diseño</a:t>
            </a: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6136" y="1268760"/>
            <a:ext cx="3065187" cy="4390560"/>
          </a:xfrm>
          <a:prstGeom prst="rect">
            <a:avLst/>
          </a:prstGeom>
        </p:spPr>
      </p:pic>
    </p:spTree>
    <p:extLst>
      <p:ext uri="{BB962C8B-B14F-4D97-AF65-F5344CB8AC3E}">
        <p14:creationId xmlns:p14="http://schemas.microsoft.com/office/powerpoint/2010/main" val="1344863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1340768"/>
            <a:ext cx="5616624" cy="2459135"/>
          </a:xfrm>
          <a:prstGeom prst="rect">
            <a:avLst/>
          </a:prstGeom>
        </p:spPr>
        <p:txBody>
          <a:bodyPr wrap="square">
            <a:spAutoFit/>
          </a:bodyPr>
          <a:lstStyle/>
          <a:p>
            <a:pPr marL="285750" indent="-285750" algn="just">
              <a:lnSpc>
                <a:spcPct val="115000"/>
              </a:lnSpc>
              <a:spcAft>
                <a:spcPts val="100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de la gráfica de la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CORRIDA POR LA LECHE</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Región de Los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Lagos.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de paneles en puesta en escena del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Día del Vino</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coordinación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 el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Consejo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Nacional de la Cultura y las Artes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y </a:t>
            </a:r>
            <a:r>
              <a:rPr lang="es-CL" sz="14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Secom</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Apoyo a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Seremías</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a:t>
            </a:r>
          </a:p>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Actualización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la gráfica y logos de 2016 en  lienzo, banner, delantal de cocina y bolsas TNT para la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Feria de Agricultura Orgánica de la Región de Valparaíso.</a:t>
            </a:r>
            <a:endParaRPr lang="es-CL" sz="14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descr="C:\Users\Victoria Neriz\Desktop\TRABAJOS\2016\CORRIDA LECHE\banner_corridaleche.png"/>
          <p:cNvPicPr/>
          <p:nvPr/>
        </p:nvPicPr>
        <p:blipFill>
          <a:blip r:embed="rId2">
            <a:extLst>
              <a:ext uri="{28A0092B-C50C-407E-A947-70E740481C1C}">
                <a14:useLocalDpi xmlns:a14="http://schemas.microsoft.com/office/drawing/2010/main" val="0"/>
              </a:ext>
            </a:extLst>
          </a:blip>
          <a:srcRect/>
          <a:stretch>
            <a:fillRect/>
          </a:stretch>
        </p:blipFill>
        <p:spPr bwMode="auto">
          <a:xfrm>
            <a:off x="2627508" y="4149080"/>
            <a:ext cx="6192963" cy="1998285"/>
          </a:xfrm>
          <a:prstGeom prst="rect">
            <a:avLst/>
          </a:prstGeom>
          <a:noFill/>
          <a:ln>
            <a:noFill/>
          </a:ln>
        </p:spPr>
      </p:pic>
      <p:sp>
        <p:nvSpPr>
          <p:cNvPr id="7"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Diseño</a:t>
            </a:r>
          </a:p>
        </p:txBody>
      </p:sp>
      <p:pic>
        <p:nvPicPr>
          <p:cNvPr id="11" name="Imagen 10" descr="F:\RESPALDO 2016\SSUAREZ\MINAGRI\campaña consumo frutas y verduras de estacion\PANEL 1 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1700808"/>
            <a:ext cx="2592287" cy="2160240"/>
          </a:xfrm>
          <a:prstGeom prst="rect">
            <a:avLst/>
          </a:prstGeom>
          <a:noFill/>
          <a:ln>
            <a:noFill/>
          </a:ln>
        </p:spPr>
      </p:pic>
    </p:spTree>
    <p:extLst>
      <p:ext uri="{BB962C8B-B14F-4D97-AF65-F5344CB8AC3E}">
        <p14:creationId xmlns:p14="http://schemas.microsoft.com/office/powerpoint/2010/main" val="3558139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4A929"/>
        </a:solidFill>
        <a:effectLst/>
      </p:bgPr>
    </p:bg>
    <p:spTree>
      <p:nvGrpSpPr>
        <p:cNvPr id="1" name=""/>
        <p:cNvGrpSpPr/>
        <p:nvPr/>
      </p:nvGrpSpPr>
      <p:grpSpPr>
        <a:xfrm>
          <a:off x="0" y="0"/>
          <a:ext cx="0" cy="0"/>
          <a:chOff x="0" y="0"/>
          <a:chExt cx="0" cy="0"/>
        </a:xfrm>
      </p:grpSpPr>
      <p:sp>
        <p:nvSpPr>
          <p:cNvPr id="6146" name="2 Subtítulo"/>
          <p:cNvSpPr>
            <a:spLocks noGrp="1"/>
          </p:cNvSpPr>
          <p:nvPr>
            <p:ph type="subTitle" idx="1"/>
          </p:nvPr>
        </p:nvSpPr>
        <p:spPr>
          <a:xfrm>
            <a:off x="683568" y="3861048"/>
            <a:ext cx="7786688" cy="719956"/>
          </a:xfrm>
        </p:spPr>
        <p:txBody>
          <a:bodyPr/>
          <a:lstStyle/>
          <a:p>
            <a:pPr eaLnBrk="1" hangingPunct="1"/>
            <a:r>
              <a:rPr lang="es-CL" sz="4000" b="1" dirty="0">
                <a:solidFill>
                  <a:schemeClr val="bg1"/>
                </a:solidFill>
              </a:rPr>
              <a:t>Á</a:t>
            </a:r>
            <a:r>
              <a:rPr lang="es-CL" sz="4000" b="1" dirty="0" smtClean="0">
                <a:solidFill>
                  <a:schemeClr val="bg1"/>
                </a:solidFill>
              </a:rPr>
              <a:t>rea </a:t>
            </a:r>
            <a:r>
              <a:rPr lang="es-CL" sz="4000" b="1" dirty="0">
                <a:solidFill>
                  <a:schemeClr val="bg1"/>
                </a:solidFill>
              </a:rPr>
              <a:t>de Comunicaciones y Medios</a:t>
            </a:r>
            <a:endParaRPr lang="es-CL" altLang="es-CL" sz="4000" b="1" dirty="0" smtClean="0">
              <a:solidFill>
                <a:schemeClr val="bg1"/>
              </a:solidFill>
            </a:endParaRPr>
          </a:p>
        </p:txBody>
      </p:sp>
      <p:pic>
        <p:nvPicPr>
          <p:cNvPr id="6147"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304403"/>
            <a:ext cx="29194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Imagen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5589588"/>
            <a:ext cx="1068388"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1340768"/>
            <a:ext cx="5568997" cy="4032899"/>
          </a:xfrm>
          <a:prstGeom prst="rect">
            <a:avLst/>
          </a:prstGeom>
        </p:spPr>
        <p:txBody>
          <a:bodyPr wrap="square">
            <a:spAutoFit/>
          </a:bodyPr>
          <a:lstStyle/>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logotipo sobre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Energías Renovables No Convencionales</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y aplicaciones  para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Seminario en la Región de Magallanes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(carpetas, pendón, hoja carta y sobre americano).</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Diplomas ganadores, gráfica video premiados,  gráfica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redes para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Beca Semillero Rural</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Diseño Piezas gráficas para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Convenio Agroseguros</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Campaña de Prevención de Incendios CONAF;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FIA;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EXPO INIA; Convenio CNR; Mujer en la Ley de Riego; Seminario Chile Riega; Campaña “Yo cuido el agua”; Revista Riego CNR; Convenio INDAP; Conmemoración 50 años de la Reforma Agraria.</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0"/>
              </a:spcAft>
              <a:buFont typeface="Arial" panose="020B0604020202020204" pitchFamily="34" charset="0"/>
              <a:buChar char="•"/>
            </a:pPr>
            <a:endPar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endParaRPr>
          </a:p>
          <a:p>
            <a:pPr marL="285750" lvl="0" indent="-285750" algn="just">
              <a:lnSpc>
                <a:spcPct val="115000"/>
              </a:lnSpc>
              <a:spcAft>
                <a:spcPts val="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diseñó, diagramó y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reeditó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libro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“Chiloé contado desde la cocina”</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endPar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Aft>
                <a:spcPts val="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Diagramación y diseño del libro </a:t>
            </a: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“Los colores de Salud, INTA” </a:t>
            </a:r>
            <a:endParaRPr lang="es-CL" sz="1400" b="1" dirty="0">
              <a:solidFill>
                <a:schemeClr val="tx1">
                  <a:lumMod val="85000"/>
                  <a:lumOff val="15000"/>
                </a:schemeClr>
              </a:solidFill>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Diseño</a:t>
            </a:r>
          </a:p>
        </p:txBody>
      </p:sp>
      <p:pic>
        <p:nvPicPr>
          <p:cNvPr id="4" name="Imagen 3" descr="F:\RESPALDO 2016\SSUAREZ\MINAGRI\LOGO ERNC MAGALLANES\PENDON TRAZADO.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91618" y="3029463"/>
            <a:ext cx="1606630" cy="3215725"/>
          </a:xfrm>
          <a:prstGeom prst="rect">
            <a:avLst/>
          </a:prstGeom>
          <a:ln>
            <a:noFill/>
          </a:ln>
          <a:effectLst>
            <a:outerShdw blurRad="190500" algn="tl" rotWithShape="0">
              <a:srgbClr val="000000">
                <a:alpha val="70000"/>
              </a:srgbClr>
            </a:outerShdw>
          </a:effectLst>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33557">
            <a:off x="5977175" y="972943"/>
            <a:ext cx="1872313" cy="1870302"/>
          </a:xfrm>
          <a:prstGeom prst="rect">
            <a:avLst/>
          </a:prstGeom>
          <a:effectLst>
            <a:outerShdw blurRad="50800" dist="38100" dir="2700000" algn="tl" rotWithShape="0">
              <a:prstClr val="black">
                <a:alpha val="40000"/>
              </a:prstClr>
            </a:outerShdw>
          </a:effectLst>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7603" y="1847393"/>
            <a:ext cx="1003200" cy="1003200"/>
          </a:xfrm>
          <a:prstGeom prst="rect">
            <a:avLst/>
          </a:prstGeom>
        </p:spPr>
      </p:pic>
    </p:spTree>
    <p:extLst>
      <p:ext uri="{BB962C8B-B14F-4D97-AF65-F5344CB8AC3E}">
        <p14:creationId xmlns:p14="http://schemas.microsoft.com/office/powerpoint/2010/main" val="2521731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Diseño</a:t>
            </a:r>
          </a:p>
        </p:txBody>
      </p:sp>
      <p:pic>
        <p:nvPicPr>
          <p:cNvPr id="10" name="Imagen 9" descr="C:\Users\Victoria Neriz\Desktop\TRABAJOS\2016\AGROSEGUROS\CAMINEROS\caminero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4653136"/>
            <a:ext cx="4589775" cy="1529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n 10" descr="F:\RESPALDO 2016\SSUAREZ\EXTERNOS\LIBRO 5 COLORES FRUTAS Y VERDURAS INTA\Carpeta los 5 colores de la salud 2015 diciembre\PORTADA\maqueta portada.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490" y="4293220"/>
            <a:ext cx="1851890" cy="2024037"/>
          </a:xfrm>
          <a:prstGeom prst="rect">
            <a:avLst/>
          </a:prstGeom>
          <a:noFill/>
          <a:ln>
            <a:noFill/>
          </a:ln>
        </p:spPr>
      </p:pic>
      <p:pic>
        <p:nvPicPr>
          <p:cNvPr id="14" name="Imagen 13" descr="C:\Users\Pruebas\Desktop\DISEÑOS 2016\EXTERNOS\INDAP\bitacora turismo rural\Carpeta BITACORA FINAL NOVIEMBRE 2016\paginas en jpg\PORTADA.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8304" y="3417874"/>
            <a:ext cx="1518159" cy="2891446"/>
          </a:xfrm>
          <a:prstGeom prst="rect">
            <a:avLst/>
          </a:prstGeom>
          <a:ln>
            <a:noFill/>
          </a:ln>
          <a:effectLst>
            <a:outerShdw blurRad="190500" algn="tl" rotWithShape="0">
              <a:srgbClr val="000000">
                <a:alpha val="70000"/>
              </a:srgbClr>
            </a:outerShdw>
          </a:effectLst>
        </p:spPr>
      </p:pic>
      <p:pic>
        <p:nvPicPr>
          <p:cNvPr id="15" name="Imagen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1196752"/>
            <a:ext cx="2145821" cy="2952328"/>
          </a:xfrm>
          <a:prstGeom prst="rect">
            <a:avLst/>
          </a:prstGeom>
        </p:spPr>
      </p:pic>
      <p:pic>
        <p:nvPicPr>
          <p:cNvPr id="16" name="Imagen 15"/>
          <p:cNvPicPr/>
          <p:nvPr/>
        </p:nvPicPr>
        <p:blipFill>
          <a:blip r:embed="rId6" cstate="print">
            <a:extLst>
              <a:ext uri="{28A0092B-C50C-407E-A947-70E740481C1C}">
                <a14:useLocalDpi xmlns:a14="http://schemas.microsoft.com/office/drawing/2010/main" val="0"/>
              </a:ext>
            </a:extLst>
          </a:blip>
          <a:stretch>
            <a:fillRect/>
          </a:stretch>
        </p:blipFill>
        <p:spPr>
          <a:xfrm>
            <a:off x="7211806" y="1718688"/>
            <a:ext cx="1711154" cy="1033110"/>
          </a:xfrm>
          <a:prstGeom prst="rect">
            <a:avLst/>
          </a:prstGeom>
        </p:spPr>
      </p:pic>
      <p:pic>
        <p:nvPicPr>
          <p:cNvPr id="17" name="Imagen 16" descr="C:\Users\Pruebas\Desktop\DISEÑOS 2016\EXTERNOS\INDAP\TIENDAS\PIEZAS GRAFICAS\AVISOS\TABLOIDES DIARIO MURAL\horizontales\afiche tienda tabloide la guapa.jpg"/>
          <p:cNvPicPr/>
          <p:nvPr/>
        </p:nvPicPr>
        <p:blipFill rotWithShape="1">
          <a:blip r:embed="rId7" cstate="print">
            <a:extLst>
              <a:ext uri="{28A0092B-C50C-407E-A947-70E740481C1C}">
                <a14:useLocalDpi xmlns:a14="http://schemas.microsoft.com/office/drawing/2010/main" val="0"/>
              </a:ext>
            </a:extLst>
          </a:blip>
          <a:srcRect l="3359" t="5703" r="1808" b="3041"/>
          <a:stretch/>
        </p:blipFill>
        <p:spPr bwMode="auto">
          <a:xfrm>
            <a:off x="2371233" y="1306453"/>
            <a:ext cx="4781782" cy="3060340"/>
          </a:xfrm>
          <a:prstGeom prst="rect">
            <a:avLst/>
          </a:prstGeom>
          <a:noFill/>
          <a:ln>
            <a:noFill/>
          </a:ln>
        </p:spPr>
      </p:pic>
    </p:spTree>
    <p:extLst>
      <p:ext uri="{BB962C8B-B14F-4D97-AF65-F5344CB8AC3E}">
        <p14:creationId xmlns:p14="http://schemas.microsoft.com/office/powerpoint/2010/main" val="12136662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t="10101"/>
          <a:stretch/>
        </p:blipFill>
        <p:spPr>
          <a:xfrm>
            <a:off x="251520" y="1076812"/>
            <a:ext cx="2829508" cy="2486764"/>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69704">
            <a:off x="389280" y="3667150"/>
            <a:ext cx="3280019" cy="2461048"/>
          </a:xfrm>
          <a:prstGeom prst="rect">
            <a:avLst/>
          </a:prstGeom>
        </p:spPr>
      </p:pic>
      <p:sp>
        <p:nvSpPr>
          <p:cNvPr id="7"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Diseño</a:t>
            </a:r>
          </a:p>
        </p:txBody>
      </p:sp>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95936" y="2826094"/>
            <a:ext cx="4492826" cy="3453758"/>
          </a:xfrm>
          <a:prstGeom prst="rect">
            <a:avLst/>
          </a:prstGeom>
        </p:spPr>
      </p:pic>
      <p:pic>
        <p:nvPicPr>
          <p:cNvPr id="10" name="Picture 2" descr="La imagen puede contener: una o varias personas, automóvil y exterio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18132" y="1178351"/>
            <a:ext cx="2802789" cy="157657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La imagen puede contener: una o varias personas, cielo y exterio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49661" y="1164459"/>
            <a:ext cx="2802790" cy="1576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107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84A929"/>
        </a:solidFill>
        <a:effectLst/>
      </p:bgPr>
    </p:bg>
    <p:spTree>
      <p:nvGrpSpPr>
        <p:cNvPr id="1" name=""/>
        <p:cNvGrpSpPr/>
        <p:nvPr/>
      </p:nvGrpSpPr>
      <p:grpSpPr>
        <a:xfrm>
          <a:off x="0" y="0"/>
          <a:ext cx="0" cy="0"/>
          <a:chOff x="0" y="0"/>
          <a:chExt cx="0" cy="0"/>
        </a:xfrm>
      </p:grpSpPr>
      <p:sp>
        <p:nvSpPr>
          <p:cNvPr id="6146" name="2 Subtítulo"/>
          <p:cNvSpPr>
            <a:spLocks noGrp="1"/>
          </p:cNvSpPr>
          <p:nvPr>
            <p:ph type="subTitle" idx="1"/>
          </p:nvPr>
        </p:nvSpPr>
        <p:spPr>
          <a:xfrm>
            <a:off x="842218" y="4005064"/>
            <a:ext cx="7786688" cy="719956"/>
          </a:xfrm>
        </p:spPr>
        <p:txBody>
          <a:bodyPr/>
          <a:lstStyle/>
          <a:p>
            <a:pPr eaLnBrk="1" hangingPunct="1"/>
            <a:r>
              <a:rPr lang="es-CL" sz="4000" b="1" dirty="0">
                <a:solidFill>
                  <a:schemeClr val="bg1"/>
                </a:solidFill>
              </a:rPr>
              <a:t>Á</a:t>
            </a:r>
            <a:r>
              <a:rPr lang="es-CL" sz="4000" b="1" dirty="0" smtClean="0">
                <a:solidFill>
                  <a:schemeClr val="bg1"/>
                </a:solidFill>
              </a:rPr>
              <a:t>rea </a:t>
            </a:r>
            <a:r>
              <a:rPr lang="es-CL" sz="4000" b="1" dirty="0">
                <a:solidFill>
                  <a:schemeClr val="bg1"/>
                </a:solidFill>
              </a:rPr>
              <a:t>de </a:t>
            </a:r>
            <a:r>
              <a:rPr lang="es-CL" sz="4000" b="1" dirty="0" smtClean="0">
                <a:solidFill>
                  <a:schemeClr val="bg1"/>
                </a:solidFill>
              </a:rPr>
              <a:t>Gestión de Personas</a:t>
            </a:r>
            <a:endParaRPr lang="es-CL" altLang="es-CL" sz="4000" b="1" dirty="0" smtClean="0">
              <a:solidFill>
                <a:schemeClr val="bg1"/>
              </a:solidFill>
            </a:endParaRPr>
          </a:p>
        </p:txBody>
      </p:sp>
      <p:pic>
        <p:nvPicPr>
          <p:cNvPr id="6147"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304403"/>
            <a:ext cx="29194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Imagen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5589588"/>
            <a:ext cx="1068388"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0926728"/>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7842" y="1340768"/>
            <a:ext cx="7142510" cy="3954416"/>
          </a:xfrm>
          <a:prstGeom prst="rect">
            <a:avLst/>
          </a:prstGeom>
        </p:spPr>
        <p:txBody>
          <a:bodyPr wrap="square">
            <a:spAutoFit/>
          </a:bodyPr>
          <a:lstStyle/>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Durante el año 2016,  se lograron diversos avances en beneficio del personal de nuestra institución: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I. Elaboración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del Reglamento Interno, de Orden, Higiene y Seguridad de FUCOA.</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Este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texto ha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permitido regular ciertas conductas dentro de un marco de respeto y de  dignidad de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todos/as los/as funcionarios/as.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Nos ha permitido establecer los límites del comportamiento laboral, dividir de manera clara y concreta las funciones y responsabilidades, declarar derechos, deberes, incentivos y sanciones.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2</a:t>
            </a: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Evaluación del Desempeño</a:t>
            </a: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este período se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llevó a cabo un proceso de Evaluación de los trabajadores de FUCOA, lo que  ha permitido valorar y calificar el empleo, funciones y responsabilidades de todas y todos. También se ha logrado identificar debilidades y fortalezas de cada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funcionario/a,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así como detectar las necesidades de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actualización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o perfeccionamiento en determinadas áreas de trabajo.</a:t>
            </a:r>
            <a:endParaRPr lang="es-CL" sz="14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Gestión de Personas</a:t>
            </a:r>
          </a:p>
        </p:txBody>
      </p:sp>
    </p:spTree>
    <p:extLst>
      <p:ext uri="{BB962C8B-B14F-4D97-AF65-F5344CB8AC3E}">
        <p14:creationId xmlns:p14="http://schemas.microsoft.com/office/powerpoint/2010/main" val="40709311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153784"/>
            <a:ext cx="6984776" cy="3715376"/>
          </a:xfrm>
          <a:prstGeom prst="rect">
            <a:avLst/>
          </a:prstGeom>
        </p:spPr>
        <p:txBody>
          <a:bodyPr wrap="square">
            <a:spAutoFit/>
          </a:bodyPr>
          <a:lstStyle/>
          <a:p>
            <a:pPr algn="just">
              <a:lnSpc>
                <a:spcPct val="115000"/>
              </a:lnSpc>
              <a:spcAft>
                <a:spcPts val="1000"/>
              </a:spcAft>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3. Beneficios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al personal</a:t>
            </a: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este ámbito se han conseguido algunos avances relativos a la salud y vida de las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personas:</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Convenio vigente de programa dental con CCAF con beneficios en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Megasalud</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UnoSalud</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y </a:t>
            </a:r>
            <a:r>
              <a:rPr lang="es-CL" sz="14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SanaSalud</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Convenio vigente con gimnasio </a:t>
            </a:r>
            <a:r>
              <a:rPr lang="es-CL" sz="14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SportLife</a:t>
            </a:r>
            <a:endParaRPr lang="es-CL" sz="1400" dirty="0" smtClean="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Operativo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Salud</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Operativo Oftalmológico</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está gestionando plan complementario de salud con una Institución de la Cámara Chilena de la Construcción, para mejorar la cobertura de cada afiliado a Fonasa o </a:t>
            </a:r>
            <a:r>
              <a:rPr lang="es-CL" sz="14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Isapre</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Del mismo modo, se está gestionando convenio de almuerzo con valores razonables y proporcionales entre calidad y precio</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Gestión de Personas</a:t>
            </a:r>
          </a:p>
        </p:txBody>
      </p:sp>
      <p:sp>
        <p:nvSpPr>
          <p:cNvPr id="5" name="Rectángulo 4"/>
          <p:cNvSpPr/>
          <p:nvPr/>
        </p:nvSpPr>
        <p:spPr>
          <a:xfrm>
            <a:off x="611560" y="4941168"/>
            <a:ext cx="6969981" cy="1459374"/>
          </a:xfrm>
          <a:prstGeom prst="rect">
            <a:avLst/>
          </a:prstGeom>
        </p:spPr>
        <p:txBody>
          <a:bodyPr wrap="square">
            <a:spAutoFit/>
          </a:bodyPr>
          <a:lstStyle/>
          <a:p>
            <a:pPr algn="just">
              <a:lnSpc>
                <a:spcPct val="115000"/>
              </a:lnSpc>
              <a:spcAft>
                <a:spcPts val="1000"/>
              </a:spcAft>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4.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Higiene y Seguridad en el Trabajo.</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 partir de visitas técnicas realizadas por expertos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Prevención de Riesgos, se ha logrado identificar aquellas labores habituales, peligros y evaluación de riesgos. Como consecuencia de dichas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visitas</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en cuanto a todos los aspectos legales básicos que fueron revisados y constatados, FUCOA ha obtenido un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avance de 29,41</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 un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70,59% de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cumplimiento.</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93520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6146" name="2 Subtítulo"/>
          <p:cNvSpPr>
            <a:spLocks noGrp="1"/>
          </p:cNvSpPr>
          <p:nvPr>
            <p:ph type="subTitle" idx="1"/>
          </p:nvPr>
        </p:nvSpPr>
        <p:spPr>
          <a:xfrm>
            <a:off x="842218" y="4005064"/>
            <a:ext cx="7786688" cy="719956"/>
          </a:xfrm>
        </p:spPr>
        <p:txBody>
          <a:bodyPr/>
          <a:lstStyle/>
          <a:p>
            <a:pPr eaLnBrk="1" hangingPunct="1"/>
            <a:r>
              <a:rPr lang="es-CL" sz="4000" b="1" dirty="0" smtClean="0">
                <a:solidFill>
                  <a:schemeClr val="bg1"/>
                </a:solidFill>
              </a:rPr>
              <a:t>Administración y Finanzas</a:t>
            </a:r>
            <a:endParaRPr lang="es-CL" altLang="es-CL" sz="4000" b="1" dirty="0" smtClean="0">
              <a:solidFill>
                <a:schemeClr val="bg1"/>
              </a:solidFill>
            </a:endParaRPr>
          </a:p>
        </p:txBody>
      </p:sp>
      <p:pic>
        <p:nvPicPr>
          <p:cNvPr id="6147"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304403"/>
            <a:ext cx="29194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Imagen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5589588"/>
            <a:ext cx="1068388"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3516676"/>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908720"/>
          </a:xfrm>
        </p:spPr>
        <p:txBody>
          <a:bodyPr/>
          <a:lstStyle/>
          <a:p>
            <a:pPr algn="l"/>
            <a:r>
              <a:rPr lang="es-CL" sz="2400" b="1" dirty="0" smtClean="0">
                <a:solidFill>
                  <a:srgbClr val="0070C0"/>
                </a:solidFill>
              </a:rPr>
              <a:t>Síntesis de los ingresos de la Fundación 	</a:t>
            </a:r>
            <a:endParaRPr lang="es-CL" sz="2400" dirty="0"/>
          </a:p>
        </p:txBody>
      </p:sp>
      <p:sp>
        <p:nvSpPr>
          <p:cNvPr id="3" name="2 CuadroTexto"/>
          <p:cNvSpPr txBox="1"/>
          <p:nvPr/>
        </p:nvSpPr>
        <p:spPr>
          <a:xfrm>
            <a:off x="539552" y="1916832"/>
            <a:ext cx="7632848" cy="3539430"/>
          </a:xfrm>
          <a:prstGeom prst="rect">
            <a:avLst/>
          </a:prstGeom>
          <a:noFill/>
        </p:spPr>
        <p:txBody>
          <a:bodyPr wrap="square" rtlCol="0">
            <a:spAutoFit/>
          </a:bodyPr>
          <a:lstStyle/>
          <a:p>
            <a:pPr algn="just"/>
            <a:r>
              <a:rPr lang="es-CL" sz="1400" dirty="0" smtClean="0">
                <a:solidFill>
                  <a:schemeClr val="tx1">
                    <a:lumMod val="85000"/>
                    <a:lumOff val="15000"/>
                  </a:schemeClr>
                </a:solidFill>
                <a:latin typeface="Calibri" pitchFamily="34" charset="0"/>
              </a:rPr>
              <a:t>FUCOA se financia anualmente a través del Convenio de Transferencia con Subsecretaría y de prestaciones de servicios a las distintas Instituciones que colaboran con el Ministerio de Agricultura. </a:t>
            </a:r>
          </a:p>
          <a:p>
            <a:pPr algn="just"/>
            <a:endParaRPr lang="es-CL" sz="1400" dirty="0">
              <a:solidFill>
                <a:schemeClr val="tx1">
                  <a:lumMod val="85000"/>
                  <a:lumOff val="15000"/>
                </a:schemeClr>
              </a:solidFill>
              <a:latin typeface="Calibri" pitchFamily="34" charset="0"/>
            </a:endParaRPr>
          </a:p>
          <a:p>
            <a:pPr algn="just"/>
            <a:r>
              <a:rPr lang="es-CL" sz="1400" dirty="0" smtClean="0">
                <a:solidFill>
                  <a:schemeClr val="tx1">
                    <a:lumMod val="85000"/>
                    <a:lumOff val="15000"/>
                  </a:schemeClr>
                </a:solidFill>
                <a:latin typeface="Calibri" pitchFamily="34" charset="0"/>
              </a:rPr>
              <a:t>Las principales fuentes de financiamiento externo han sido: CONAF, </a:t>
            </a:r>
            <a:r>
              <a:rPr lang="es-CL" sz="1400" dirty="0">
                <a:solidFill>
                  <a:schemeClr val="tx1">
                    <a:lumMod val="85000"/>
                    <a:lumOff val="15000"/>
                  </a:schemeClr>
                </a:solidFill>
                <a:latin typeface="Calibri" pitchFamily="34" charset="0"/>
              </a:rPr>
              <a:t>INDAP, </a:t>
            </a:r>
            <a:r>
              <a:rPr lang="es-CL" sz="1400" dirty="0" smtClean="0">
                <a:solidFill>
                  <a:schemeClr val="tx1">
                    <a:lumMod val="85000"/>
                    <a:lumOff val="15000"/>
                  </a:schemeClr>
                </a:solidFill>
                <a:latin typeface="Calibri" pitchFamily="34" charset="0"/>
              </a:rPr>
              <a:t>CNR, </a:t>
            </a:r>
            <a:r>
              <a:rPr lang="es-CL" sz="1400" dirty="0">
                <a:solidFill>
                  <a:schemeClr val="tx1">
                    <a:lumMod val="85000"/>
                    <a:lumOff val="15000"/>
                  </a:schemeClr>
                </a:solidFill>
                <a:latin typeface="Calibri" pitchFamily="34" charset="0"/>
              </a:rPr>
              <a:t>Subsecretaría </a:t>
            </a:r>
            <a:r>
              <a:rPr lang="es-CL" sz="1400" dirty="0" smtClean="0">
                <a:solidFill>
                  <a:schemeClr val="tx1">
                    <a:lumMod val="85000"/>
                    <a:lumOff val="15000"/>
                  </a:schemeClr>
                </a:solidFill>
                <a:latin typeface="Calibri" pitchFamily="34" charset="0"/>
              </a:rPr>
              <a:t>y SAG.</a:t>
            </a:r>
          </a:p>
          <a:p>
            <a:pPr algn="just"/>
            <a:endParaRPr lang="es-CL" sz="1400" dirty="0" smtClean="0">
              <a:solidFill>
                <a:schemeClr val="tx1">
                  <a:lumMod val="85000"/>
                  <a:lumOff val="15000"/>
                </a:schemeClr>
              </a:solidFill>
              <a:latin typeface="Calibri" pitchFamily="34" charset="0"/>
            </a:endParaRPr>
          </a:p>
          <a:p>
            <a:pPr algn="just"/>
            <a:r>
              <a:rPr lang="es-CL" sz="1400" dirty="0" smtClean="0">
                <a:solidFill>
                  <a:schemeClr val="tx1">
                    <a:lumMod val="85000"/>
                    <a:lumOff val="15000"/>
                  </a:schemeClr>
                </a:solidFill>
                <a:latin typeface="Calibri" pitchFamily="34" charset="0"/>
              </a:rPr>
              <a:t>La modalidad utilizada para llevar a cabo los servicios prestados a las instituciones ha sido : </a:t>
            </a:r>
          </a:p>
          <a:p>
            <a:pPr algn="just"/>
            <a:endParaRPr lang="es-CL" sz="1400" dirty="0" smtClean="0">
              <a:solidFill>
                <a:schemeClr val="tx1">
                  <a:lumMod val="85000"/>
                  <a:lumOff val="15000"/>
                </a:schemeClr>
              </a:solidFill>
              <a:latin typeface="Calibri" pitchFamily="34" charset="0"/>
            </a:endParaRPr>
          </a:p>
          <a:p>
            <a:pPr marL="342900" indent="-342900" algn="just">
              <a:buFont typeface="Wingdings" panose="05000000000000000000" pitchFamily="2" charset="2"/>
              <a:buChar char="§"/>
            </a:pPr>
            <a:r>
              <a:rPr lang="es-CL" sz="1400" b="1" dirty="0" smtClean="0">
                <a:solidFill>
                  <a:srgbClr val="0070C0"/>
                </a:solidFill>
                <a:latin typeface="Calibri" pitchFamily="34" charset="0"/>
              </a:rPr>
              <a:t>Elaboración de «Trato Directo»</a:t>
            </a:r>
            <a:r>
              <a:rPr lang="es-CL" sz="1400" dirty="0" smtClean="0">
                <a:solidFill>
                  <a:srgbClr val="0070C0"/>
                </a:solidFill>
                <a:latin typeface="Calibri" pitchFamily="34" charset="0"/>
              </a:rPr>
              <a:t>: </a:t>
            </a:r>
            <a:r>
              <a:rPr lang="es-CL" sz="1400" dirty="0" smtClean="0">
                <a:solidFill>
                  <a:schemeClr val="tx1">
                    <a:lumMod val="85000"/>
                    <a:lumOff val="15000"/>
                  </a:schemeClr>
                </a:solidFill>
                <a:latin typeface="Calibri" pitchFamily="34" charset="0"/>
              </a:rPr>
              <a:t>donde para su ejecución FUCOA solicita una Póliza de Seguro para el traspaso de recursos en cuotas y otra por Fiel Cumplimiento. Para el traspaso de estas, se debe enviar una factura que contenga respaldo de Informes Técnicos especificados en el contrato.  </a:t>
            </a:r>
          </a:p>
          <a:p>
            <a:pPr marL="342900" indent="-342900" algn="just">
              <a:buFontTx/>
              <a:buChar char="-"/>
            </a:pPr>
            <a:endParaRPr lang="es-CL" sz="1400" dirty="0">
              <a:solidFill>
                <a:schemeClr val="tx1">
                  <a:lumMod val="85000"/>
                  <a:lumOff val="15000"/>
                </a:schemeClr>
              </a:solidFill>
              <a:latin typeface="Calibri" pitchFamily="34" charset="0"/>
            </a:endParaRPr>
          </a:p>
          <a:p>
            <a:pPr marL="285750" indent="-285750" algn="just">
              <a:buFont typeface="Arial" panose="020B0604020202020204" pitchFamily="34" charset="0"/>
              <a:buChar char="•"/>
            </a:pPr>
            <a:r>
              <a:rPr lang="es-CL" sz="1400" b="1" dirty="0" smtClean="0">
                <a:solidFill>
                  <a:srgbClr val="0070C0"/>
                </a:solidFill>
                <a:latin typeface="Calibri" pitchFamily="34" charset="0"/>
              </a:rPr>
              <a:t>Convenio de «Transferencia»</a:t>
            </a:r>
            <a:r>
              <a:rPr lang="es-CL" sz="1400" dirty="0" smtClean="0">
                <a:solidFill>
                  <a:srgbClr val="0070C0"/>
                </a:solidFill>
                <a:latin typeface="Calibri" pitchFamily="34" charset="0"/>
              </a:rPr>
              <a:t>: </a:t>
            </a:r>
            <a:r>
              <a:rPr lang="es-CL" sz="1400" dirty="0" smtClean="0">
                <a:solidFill>
                  <a:schemeClr val="tx1">
                    <a:lumMod val="85000"/>
                    <a:lumOff val="15000"/>
                  </a:schemeClr>
                </a:solidFill>
                <a:latin typeface="Calibri" pitchFamily="34" charset="0"/>
              </a:rPr>
              <a:t>FUCOA </a:t>
            </a:r>
            <a:r>
              <a:rPr lang="es-CL" sz="1400" dirty="0">
                <a:solidFill>
                  <a:schemeClr val="tx1">
                    <a:lumMod val="85000"/>
                    <a:lumOff val="15000"/>
                  </a:schemeClr>
                </a:solidFill>
                <a:latin typeface="Calibri" pitchFamily="34" charset="0"/>
              </a:rPr>
              <a:t>solicita una Póliza de Seguro para el traspaso de recursos </a:t>
            </a:r>
            <a:r>
              <a:rPr lang="es-CL" sz="1400" dirty="0" smtClean="0">
                <a:solidFill>
                  <a:schemeClr val="tx1">
                    <a:lumMod val="85000"/>
                    <a:lumOff val="15000"/>
                  </a:schemeClr>
                </a:solidFill>
                <a:latin typeface="Calibri" pitchFamily="34" charset="0"/>
              </a:rPr>
              <a:t>anticipados en un 100% y </a:t>
            </a:r>
            <a:r>
              <a:rPr lang="es-CL" sz="1400" dirty="0">
                <a:solidFill>
                  <a:schemeClr val="tx1">
                    <a:lumMod val="85000"/>
                    <a:lumOff val="15000"/>
                  </a:schemeClr>
                </a:solidFill>
                <a:latin typeface="Calibri" pitchFamily="34" charset="0"/>
              </a:rPr>
              <a:t>otra por Fiel Cumplimiento. </a:t>
            </a:r>
            <a:r>
              <a:rPr lang="es-CL" sz="1400" dirty="0" smtClean="0">
                <a:solidFill>
                  <a:schemeClr val="tx1">
                    <a:lumMod val="85000"/>
                    <a:lumOff val="15000"/>
                  </a:schemeClr>
                </a:solidFill>
                <a:latin typeface="Calibri" pitchFamily="34" charset="0"/>
              </a:rPr>
              <a:t>Se factura por completo y mensualmente se envía rendición de gastos ejecutados.</a:t>
            </a:r>
          </a:p>
          <a:p>
            <a:pPr marL="342900" indent="-342900" algn="just">
              <a:buFontTx/>
              <a:buChar char="-"/>
            </a:pPr>
            <a:endParaRPr lang="es-CL" sz="1400" dirty="0" smtClean="0">
              <a:solidFill>
                <a:schemeClr val="tx1">
                  <a:lumMod val="85000"/>
                  <a:lumOff val="15000"/>
                </a:schemeClr>
              </a:solidFill>
              <a:latin typeface="Calibri" pitchFamily="34" charset="0"/>
            </a:endParaRPr>
          </a:p>
          <a:p>
            <a:pPr marL="342900" indent="-342900" algn="just">
              <a:buFontTx/>
              <a:buChar char="-"/>
            </a:pPr>
            <a:endParaRPr lang="es-CL" sz="1400" dirty="0">
              <a:solidFill>
                <a:schemeClr val="tx1">
                  <a:lumMod val="85000"/>
                  <a:lumOff val="15000"/>
                </a:schemeClr>
              </a:solidFill>
              <a:latin typeface="Calibri" pitchFamily="34" charset="0"/>
            </a:endParaRPr>
          </a:p>
        </p:txBody>
      </p:sp>
    </p:spTree>
    <p:extLst>
      <p:ext uri="{BB962C8B-B14F-4D97-AF65-F5344CB8AC3E}">
        <p14:creationId xmlns:p14="http://schemas.microsoft.com/office/powerpoint/2010/main" val="158129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6632"/>
            <a:ext cx="8229600" cy="1152128"/>
          </a:xfrm>
        </p:spPr>
        <p:txBody>
          <a:bodyPr/>
          <a:lstStyle/>
          <a:p>
            <a:pPr algn="l"/>
            <a:r>
              <a:rPr lang="es-CL" sz="2000" b="1" dirty="0" smtClean="0">
                <a:solidFill>
                  <a:srgbClr val="0070C0"/>
                </a:solidFill>
              </a:rPr>
              <a:t>Síntesis de los ingresos de la Fundación  / Convenio Transferencia </a:t>
            </a:r>
            <a:r>
              <a:rPr lang="es-CL" sz="2400" b="1" dirty="0" smtClean="0">
                <a:solidFill>
                  <a:srgbClr val="0070C0"/>
                </a:solidFill>
              </a:rPr>
              <a:t>	</a:t>
            </a:r>
            <a:endParaRPr lang="es-CL" sz="2400" dirty="0"/>
          </a:p>
        </p:txBody>
      </p:sp>
      <p:sp>
        <p:nvSpPr>
          <p:cNvPr id="3" name="2 CuadroTexto"/>
          <p:cNvSpPr txBox="1"/>
          <p:nvPr/>
        </p:nvSpPr>
        <p:spPr>
          <a:xfrm>
            <a:off x="457200" y="1381068"/>
            <a:ext cx="7632848" cy="1815882"/>
          </a:xfrm>
          <a:prstGeom prst="rect">
            <a:avLst/>
          </a:prstGeom>
          <a:noFill/>
        </p:spPr>
        <p:txBody>
          <a:bodyPr wrap="square" rtlCol="0">
            <a:spAutoFit/>
          </a:bodyPr>
          <a:lstStyle/>
          <a:p>
            <a:pPr algn="just"/>
            <a:r>
              <a:rPr lang="es-CL" sz="1400" dirty="0" smtClean="0">
                <a:solidFill>
                  <a:schemeClr val="tx1">
                    <a:lumMod val="85000"/>
                    <a:lumOff val="15000"/>
                  </a:schemeClr>
                </a:solidFill>
                <a:latin typeface="Calibri" pitchFamily="34" charset="0"/>
              </a:rPr>
              <a:t>A continuación mostraremos un resumen comparativo de los recursos entregados anualmente por la Subsecretaría de Agricultura a través del Convenio de Transferencia, que cubre principalmente, Revista Nuestra Tierra, Programa Radial Chile Rural, Concurso de Cuentos y Remuneraciones: </a:t>
            </a:r>
          </a:p>
          <a:p>
            <a:pPr algn="just"/>
            <a:endParaRPr lang="es-CL" sz="1400" dirty="0" smtClean="0">
              <a:solidFill>
                <a:schemeClr val="tx1">
                  <a:lumMod val="85000"/>
                  <a:lumOff val="15000"/>
                </a:schemeClr>
              </a:solidFill>
              <a:latin typeface="Calibri" pitchFamily="34" charset="0"/>
            </a:endParaRPr>
          </a:p>
          <a:p>
            <a:pPr algn="just"/>
            <a:endParaRPr lang="es-CL" sz="1400" dirty="0" smtClean="0">
              <a:solidFill>
                <a:schemeClr val="tx1">
                  <a:lumMod val="85000"/>
                  <a:lumOff val="15000"/>
                </a:schemeClr>
              </a:solidFill>
              <a:latin typeface="Calibri" pitchFamily="34" charset="0"/>
            </a:endParaRPr>
          </a:p>
          <a:p>
            <a:pPr marL="285750" indent="-285750" algn="just">
              <a:buFontTx/>
              <a:buChar char="-"/>
            </a:pPr>
            <a:endParaRPr lang="es-CL" sz="1400" dirty="0" smtClean="0">
              <a:solidFill>
                <a:schemeClr val="tx1">
                  <a:lumMod val="85000"/>
                  <a:lumOff val="15000"/>
                </a:schemeClr>
              </a:solidFill>
              <a:latin typeface="Calibri" pitchFamily="34" charset="0"/>
            </a:endParaRPr>
          </a:p>
          <a:p>
            <a:pPr marL="342900" indent="-342900" algn="just">
              <a:buFontTx/>
              <a:buChar char="-"/>
            </a:pPr>
            <a:endParaRPr lang="es-CL" sz="1400" dirty="0" smtClean="0">
              <a:solidFill>
                <a:schemeClr val="tx1">
                  <a:lumMod val="85000"/>
                  <a:lumOff val="15000"/>
                </a:schemeClr>
              </a:solidFill>
              <a:latin typeface="Calibri" pitchFamily="34" charset="0"/>
            </a:endParaRPr>
          </a:p>
          <a:p>
            <a:pPr marL="342900" indent="-342900" algn="just">
              <a:buFontTx/>
              <a:buChar char="-"/>
            </a:pPr>
            <a:endParaRPr lang="es-CL" sz="1400" dirty="0">
              <a:solidFill>
                <a:schemeClr val="tx1">
                  <a:lumMod val="85000"/>
                  <a:lumOff val="15000"/>
                </a:schemeClr>
              </a:solidFill>
              <a:latin typeface="Calibri" pitchFamily="34" charset="0"/>
            </a:endParaRPr>
          </a:p>
        </p:txBody>
      </p:sp>
      <p:graphicFrame>
        <p:nvGraphicFramePr>
          <p:cNvPr id="4" name="3 Tabla"/>
          <p:cNvGraphicFramePr>
            <a:graphicFrameLocks noGrp="1"/>
          </p:cNvGraphicFramePr>
          <p:nvPr>
            <p:extLst>
              <p:ext uri="{D42A27DB-BD31-4B8C-83A1-F6EECF244321}">
                <p14:modId xmlns:p14="http://schemas.microsoft.com/office/powerpoint/2010/main" val="2427223370"/>
              </p:ext>
            </p:extLst>
          </p:nvPr>
        </p:nvGraphicFramePr>
        <p:xfrm>
          <a:off x="1403648" y="2348880"/>
          <a:ext cx="6336703" cy="3511540"/>
        </p:xfrm>
        <a:graphic>
          <a:graphicData uri="http://schemas.openxmlformats.org/drawingml/2006/table">
            <a:tbl>
              <a:tblPr/>
              <a:tblGrid>
                <a:gridCol w="2257596"/>
                <a:gridCol w="960925"/>
                <a:gridCol w="960925"/>
                <a:gridCol w="960925"/>
                <a:gridCol w="1196332"/>
              </a:tblGrid>
              <a:tr h="251573">
                <a:tc gridSpan="4">
                  <a:txBody>
                    <a:bodyPr/>
                    <a:lstStyle/>
                    <a:p>
                      <a:pPr algn="l" fontAlgn="b"/>
                      <a:r>
                        <a:rPr lang="es-CL" sz="1100" b="1" i="0" u="none" strike="noStrike" dirty="0">
                          <a:solidFill>
                            <a:srgbClr val="366092"/>
                          </a:solidFill>
                          <a:effectLst/>
                          <a:latin typeface="Calibri"/>
                        </a:rPr>
                        <a:t>CONVENIO DE TRANSFERENCIA 2014_2016 (en miles de pesos)</a:t>
                      </a:r>
                    </a:p>
                  </a:txBody>
                  <a:tcPr marL="7620" marR="7620" marT="7620" marB="0" anchor="b">
                    <a:lnL>
                      <a:noFill/>
                    </a:lnL>
                    <a:lnR>
                      <a:noFill/>
                    </a:lnR>
                    <a:lnT>
                      <a:noFill/>
                    </a:lnT>
                    <a:lnB>
                      <a:noFill/>
                    </a:lnB>
                    <a:solidFill>
                      <a:srgbClr val="FFFFFF"/>
                    </a:solidFill>
                  </a:tcPr>
                </a:tc>
                <a:tc hMerge="1">
                  <a:txBody>
                    <a:bodyPr/>
                    <a:lstStyle/>
                    <a:p>
                      <a:endParaRPr lang="es-CL"/>
                    </a:p>
                  </a:txBody>
                  <a:tcPr/>
                </a:tc>
                <a:tc hMerge="1">
                  <a:txBody>
                    <a:bodyPr/>
                    <a:lstStyle/>
                    <a:p>
                      <a:endParaRPr lang="es-CL"/>
                    </a:p>
                  </a:txBody>
                  <a:tcPr/>
                </a:tc>
                <a:tc hMerge="1">
                  <a:txBody>
                    <a:bodyPr/>
                    <a:lstStyle/>
                    <a:p>
                      <a:endParaRPr lang="es-CL"/>
                    </a:p>
                  </a:txBody>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51573">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dirty="0">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51573">
                <a:tc>
                  <a:txBody>
                    <a:bodyPr/>
                    <a:lstStyle/>
                    <a:p>
                      <a:pPr algn="l" fontAlgn="b"/>
                      <a:r>
                        <a:rPr lang="es-CL" sz="1100" b="1" i="0" u="sng" strike="noStrike">
                          <a:solidFill>
                            <a:srgbClr val="366092"/>
                          </a:solidFill>
                          <a:effectLst/>
                          <a:latin typeface="Calibri"/>
                        </a:rPr>
                        <a:t>Producto </a:t>
                      </a:r>
                    </a:p>
                  </a:txBody>
                  <a:tcPr marL="7620" marR="7620" marT="7620" marB="0" anchor="b">
                    <a:lnL>
                      <a:noFill/>
                    </a:lnL>
                    <a:lnR>
                      <a:noFill/>
                    </a:lnR>
                    <a:lnT>
                      <a:noFill/>
                    </a:lnT>
                    <a:lnB>
                      <a:noFill/>
                    </a:lnB>
                    <a:solidFill>
                      <a:srgbClr val="FFFFFF"/>
                    </a:solidFill>
                  </a:tcPr>
                </a:tc>
                <a:tc>
                  <a:txBody>
                    <a:bodyPr/>
                    <a:lstStyle/>
                    <a:p>
                      <a:pPr algn="l" fontAlgn="b"/>
                      <a:r>
                        <a:rPr lang="es-CL" sz="1100" b="1" i="0" u="none" strike="noStrike">
                          <a:solidFill>
                            <a:srgbClr val="366092"/>
                          </a:solidFill>
                          <a:effectLst/>
                          <a:latin typeface="Calibri"/>
                        </a:rPr>
                        <a:t> Año 2014 </a:t>
                      </a:r>
                    </a:p>
                  </a:txBody>
                  <a:tcPr marL="7620" marR="7620" marT="7620" marB="0" anchor="b">
                    <a:lnL>
                      <a:noFill/>
                    </a:lnL>
                    <a:lnR>
                      <a:noFill/>
                    </a:lnR>
                    <a:lnT>
                      <a:noFill/>
                    </a:lnT>
                    <a:lnB>
                      <a:noFill/>
                    </a:lnB>
                    <a:solidFill>
                      <a:srgbClr val="FFFFFF"/>
                    </a:solidFill>
                  </a:tcPr>
                </a:tc>
                <a:tc>
                  <a:txBody>
                    <a:bodyPr/>
                    <a:lstStyle/>
                    <a:p>
                      <a:pPr algn="l" fontAlgn="b"/>
                      <a:r>
                        <a:rPr lang="es-CL" sz="1100" b="1" i="0" u="sng" strike="noStrike">
                          <a:solidFill>
                            <a:srgbClr val="366092"/>
                          </a:solidFill>
                          <a:effectLst/>
                          <a:latin typeface="Calibri"/>
                        </a:rPr>
                        <a:t>Año 2015</a:t>
                      </a:r>
                    </a:p>
                  </a:txBody>
                  <a:tcPr marL="7620" marR="7620" marT="7620" marB="0" anchor="b">
                    <a:lnL>
                      <a:noFill/>
                    </a:lnL>
                    <a:lnR>
                      <a:noFill/>
                    </a:lnR>
                    <a:lnT>
                      <a:noFill/>
                    </a:lnT>
                    <a:lnB>
                      <a:noFill/>
                    </a:lnB>
                    <a:solidFill>
                      <a:srgbClr val="FFFFFF"/>
                    </a:solidFill>
                  </a:tcPr>
                </a:tc>
                <a:tc>
                  <a:txBody>
                    <a:bodyPr/>
                    <a:lstStyle/>
                    <a:p>
                      <a:pPr algn="l" fontAlgn="b"/>
                      <a:r>
                        <a:rPr lang="es-CL" sz="1100" b="1" i="0" u="sng" strike="noStrike">
                          <a:solidFill>
                            <a:srgbClr val="366092"/>
                          </a:solidFill>
                          <a:effectLst/>
                          <a:latin typeface="Calibri"/>
                        </a:rPr>
                        <a:t>Año 2016</a:t>
                      </a:r>
                    </a:p>
                  </a:txBody>
                  <a:tcPr marL="7620" marR="7620" marT="7620" marB="0" anchor="b">
                    <a:lnL>
                      <a:noFill/>
                    </a:lnL>
                    <a:lnR>
                      <a:noFill/>
                    </a:lnR>
                    <a:lnT>
                      <a:noFill/>
                    </a:lnT>
                    <a:lnB>
                      <a:noFill/>
                    </a:lnB>
                    <a:solidFill>
                      <a:srgbClr val="FFFFFF"/>
                    </a:solidFill>
                  </a:tcPr>
                </a:tc>
                <a:tc>
                  <a:txBody>
                    <a:bodyPr/>
                    <a:lstStyle/>
                    <a:p>
                      <a:pPr algn="l" fontAlgn="b"/>
                      <a:r>
                        <a:rPr lang="es-CL" sz="1100" b="1" i="0" u="sng" strike="noStrike">
                          <a:solidFill>
                            <a:srgbClr val="366092"/>
                          </a:solidFill>
                          <a:effectLst/>
                          <a:latin typeface="Calibri"/>
                        </a:rPr>
                        <a:t>Año 2017</a:t>
                      </a:r>
                    </a:p>
                  </a:txBody>
                  <a:tcPr marL="7620" marR="7620" marT="7620" marB="0" anchor="b">
                    <a:lnL>
                      <a:noFill/>
                    </a:lnL>
                    <a:lnR>
                      <a:noFill/>
                    </a:lnR>
                    <a:lnT>
                      <a:noFill/>
                    </a:lnT>
                    <a:lnB>
                      <a:noFill/>
                    </a:lnB>
                    <a:solidFill>
                      <a:srgbClr val="FFFFFF"/>
                    </a:solidFill>
                  </a:tcPr>
                </a:tc>
              </a:tr>
              <a:tr h="241091">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r>
              <a:tr h="251573">
                <a:tc>
                  <a:txBody>
                    <a:bodyPr/>
                    <a:lstStyle/>
                    <a:p>
                      <a:pPr algn="l" fontAlgn="b"/>
                      <a:r>
                        <a:rPr lang="es-CL" sz="1100" b="0" i="0" u="none" strike="noStrike">
                          <a:solidFill>
                            <a:srgbClr val="366092"/>
                          </a:solidFill>
                          <a:effectLst/>
                          <a:latin typeface="Calibri"/>
                        </a:rPr>
                        <a:t>Revista Nuestra Tierra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78.962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94.057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115.133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118.133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1573">
                <a:tc>
                  <a:txBody>
                    <a:bodyPr/>
                    <a:lstStyle/>
                    <a:p>
                      <a:pPr algn="l" fontAlgn="b"/>
                      <a:r>
                        <a:rPr lang="es-CL" sz="1100" b="0" i="0" u="none" strike="noStrike">
                          <a:solidFill>
                            <a:srgbClr val="366092"/>
                          </a:solidFill>
                          <a:effectLst/>
                          <a:latin typeface="Calibri"/>
                        </a:rPr>
                        <a:t>Productos Comunicacionales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60.706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104.221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94.220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95.367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1573">
                <a:tc>
                  <a:txBody>
                    <a:bodyPr/>
                    <a:lstStyle/>
                    <a:p>
                      <a:pPr algn="l" fontAlgn="b"/>
                      <a:r>
                        <a:rPr lang="es-CL" sz="1100" b="0" i="0" u="none" strike="noStrike">
                          <a:solidFill>
                            <a:srgbClr val="366092"/>
                          </a:solidFill>
                          <a:effectLst/>
                          <a:latin typeface="Calibri"/>
                        </a:rPr>
                        <a:t>Ferias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25.226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23.879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1573">
                <a:tc>
                  <a:txBody>
                    <a:bodyPr/>
                    <a:lstStyle/>
                    <a:p>
                      <a:pPr algn="l" fontAlgn="b"/>
                      <a:r>
                        <a:rPr lang="es-CL" sz="1100" b="0" i="0" u="none" strike="noStrike">
                          <a:solidFill>
                            <a:srgbClr val="366092"/>
                          </a:solidFill>
                          <a:effectLst/>
                          <a:latin typeface="Calibri"/>
                        </a:rPr>
                        <a:t>Chile Rural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73.477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94.616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111.023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111.023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1573">
                <a:tc>
                  <a:txBody>
                    <a:bodyPr/>
                    <a:lstStyle/>
                    <a:p>
                      <a:pPr algn="l" fontAlgn="b"/>
                      <a:r>
                        <a:rPr lang="es-CL" sz="1100" b="0" i="0" u="none" strike="noStrike" dirty="0">
                          <a:solidFill>
                            <a:srgbClr val="366092"/>
                          </a:solidFill>
                          <a:effectLst/>
                          <a:latin typeface="Calibri"/>
                        </a:rPr>
                        <a:t>Agenda Rural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9.219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1573">
                <a:tc>
                  <a:txBody>
                    <a:bodyPr/>
                    <a:lstStyle/>
                    <a:p>
                      <a:pPr algn="l" fontAlgn="b"/>
                      <a:r>
                        <a:rPr lang="es-CL" sz="1100" b="0" i="0" u="none" strike="noStrike" dirty="0">
                          <a:solidFill>
                            <a:srgbClr val="366092"/>
                          </a:solidFill>
                          <a:effectLst/>
                          <a:latin typeface="Calibri"/>
                        </a:rPr>
                        <a:t>Concurso </a:t>
                      </a:r>
                      <a:r>
                        <a:rPr lang="es-CL" sz="1100" b="0" i="0" u="none" strike="noStrike" dirty="0" smtClean="0">
                          <a:solidFill>
                            <a:srgbClr val="366092"/>
                          </a:solidFill>
                          <a:effectLst/>
                          <a:latin typeface="Calibri"/>
                        </a:rPr>
                        <a:t>Cuentos</a:t>
                      </a:r>
                      <a:r>
                        <a:rPr lang="es-CL" sz="1600" b="0" i="0" u="none" strike="noStrike" dirty="0" smtClean="0">
                          <a:solidFill>
                            <a:srgbClr val="366092"/>
                          </a:solidFill>
                          <a:effectLst/>
                          <a:latin typeface="Calibri"/>
                        </a:rPr>
                        <a:t> *</a:t>
                      </a:r>
                      <a:endParaRPr lang="es-CL" sz="1600" b="0" i="0" u="none" strike="noStrike" dirty="0">
                        <a:solidFill>
                          <a:srgbClr val="366092"/>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116.237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155.935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135.031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158.714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1573">
                <a:tc>
                  <a:txBody>
                    <a:bodyPr/>
                    <a:lstStyle/>
                    <a:p>
                      <a:pPr algn="l" fontAlgn="b"/>
                      <a:r>
                        <a:rPr lang="es-CL" sz="1100" b="0" i="0" u="none" strike="noStrike">
                          <a:solidFill>
                            <a:srgbClr val="366092"/>
                          </a:solidFill>
                          <a:effectLst/>
                          <a:latin typeface="Calibri"/>
                        </a:rPr>
                        <a:t>Gastos Administración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115.679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92.774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115.351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127.227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1573">
                <a:tc>
                  <a:txBody>
                    <a:bodyPr/>
                    <a:lstStyle/>
                    <a:p>
                      <a:pPr algn="l" fontAlgn="b"/>
                      <a:r>
                        <a:rPr lang="es-CL" sz="1100" b="0" i="0" u="none" strike="noStrike">
                          <a:solidFill>
                            <a:srgbClr val="366092"/>
                          </a:solidFill>
                          <a:effectLst/>
                          <a:latin typeface="Calibri"/>
                        </a:rPr>
                        <a:t>Inversión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4.000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1573">
                <a:tc>
                  <a:txBody>
                    <a:bodyPr/>
                    <a:lstStyle/>
                    <a:p>
                      <a:pPr algn="l" fontAlgn="b"/>
                      <a:r>
                        <a:rPr lang="es-CL" sz="1100" b="0" i="0" u="none" strike="noStrike">
                          <a:solidFill>
                            <a:srgbClr val="366092"/>
                          </a:solidFill>
                          <a:effectLst/>
                          <a:latin typeface="Calibri"/>
                        </a:rPr>
                        <a:t>Indemnización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13.656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51573">
                <a:tc>
                  <a:txBody>
                    <a:bodyPr/>
                    <a:lstStyle/>
                    <a:p>
                      <a:pPr algn="l" fontAlgn="b"/>
                      <a:r>
                        <a:rPr lang="es-CL" sz="1100" b="1" i="0" u="none" strike="noStrike">
                          <a:solidFill>
                            <a:srgbClr val="366092"/>
                          </a:solidFill>
                          <a:effectLst/>
                          <a:latin typeface="Calibri"/>
                        </a:rPr>
                        <a:t>Totales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a:solidFill>
                            <a:srgbClr val="366092"/>
                          </a:solidFill>
                          <a:effectLst/>
                          <a:latin typeface="Calibri"/>
                        </a:rPr>
                        <a:t>        487.943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a:solidFill>
                            <a:srgbClr val="366092"/>
                          </a:solidFill>
                          <a:effectLst/>
                          <a:latin typeface="Calibri"/>
                        </a:rPr>
                        <a:t>        565.482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a:solidFill>
                            <a:srgbClr val="366092"/>
                          </a:solidFill>
                          <a:effectLst/>
                          <a:latin typeface="Calibri"/>
                        </a:rPr>
                        <a:t>        570.758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dirty="0">
                          <a:solidFill>
                            <a:srgbClr val="366092"/>
                          </a:solidFill>
                          <a:effectLst/>
                          <a:latin typeface="Calibri"/>
                        </a:rPr>
                        <a:t>        619.683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CuadroTexto 4"/>
          <p:cNvSpPr txBox="1"/>
          <p:nvPr/>
        </p:nvSpPr>
        <p:spPr>
          <a:xfrm>
            <a:off x="1331640" y="6021288"/>
            <a:ext cx="7992888" cy="338554"/>
          </a:xfrm>
          <a:prstGeom prst="rect">
            <a:avLst/>
          </a:prstGeom>
          <a:noFill/>
        </p:spPr>
        <p:txBody>
          <a:bodyPr wrap="square" rtlCol="0">
            <a:spAutoFit/>
          </a:bodyPr>
          <a:lstStyle/>
          <a:p>
            <a:r>
              <a:rPr lang="es-CL" sz="1600" i="1" dirty="0" smtClean="0">
                <a:solidFill>
                  <a:srgbClr val="0070C0"/>
                </a:solidFill>
                <a:latin typeface="+mn-lt"/>
              </a:rPr>
              <a:t>* </a:t>
            </a:r>
            <a:r>
              <a:rPr lang="es-CL" sz="1200" i="1" dirty="0" smtClean="0">
                <a:latin typeface="+mn-lt"/>
              </a:rPr>
              <a:t>Este presupuesto se complementa con recursos entregados por el Ministerio de Educación.</a:t>
            </a:r>
            <a:endParaRPr lang="es-CL" sz="1200" i="1" dirty="0">
              <a:latin typeface="+mn-lt"/>
            </a:endParaRPr>
          </a:p>
        </p:txBody>
      </p:sp>
    </p:spTree>
    <p:extLst>
      <p:ext uri="{BB962C8B-B14F-4D97-AF65-F5344CB8AC3E}">
        <p14:creationId xmlns:p14="http://schemas.microsoft.com/office/powerpoint/2010/main" val="2153029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484784"/>
          </a:xfrm>
        </p:spPr>
        <p:txBody>
          <a:bodyPr/>
          <a:lstStyle/>
          <a:p>
            <a:pPr algn="l"/>
            <a:r>
              <a:rPr lang="es-CL" sz="2400" b="1" dirty="0" smtClean="0">
                <a:solidFill>
                  <a:srgbClr val="0070C0"/>
                </a:solidFill>
              </a:rPr>
              <a:t>Síntesis de los ingresos de la Fundación / </a:t>
            </a:r>
            <a:r>
              <a:rPr lang="es-CL" sz="2400" b="1" dirty="0" err="1" smtClean="0">
                <a:solidFill>
                  <a:srgbClr val="0070C0"/>
                </a:solidFill>
              </a:rPr>
              <a:t>Indap</a:t>
            </a:r>
            <a:r>
              <a:rPr lang="es-CL" sz="2400" b="1" dirty="0" smtClean="0">
                <a:solidFill>
                  <a:srgbClr val="0070C0"/>
                </a:solidFill>
              </a:rPr>
              <a:t/>
            </a:r>
            <a:br>
              <a:rPr lang="es-CL" sz="2400" b="1" dirty="0" smtClean="0">
                <a:solidFill>
                  <a:srgbClr val="0070C0"/>
                </a:solidFill>
              </a:rPr>
            </a:br>
            <a:r>
              <a:rPr lang="es-CL" sz="2400" b="1" dirty="0" smtClean="0">
                <a:solidFill>
                  <a:srgbClr val="0070C0"/>
                </a:solidFill>
              </a:rPr>
              <a:t>	</a:t>
            </a:r>
            <a:endParaRPr lang="es-CL" sz="2400" dirty="0"/>
          </a:p>
        </p:txBody>
      </p:sp>
      <p:sp>
        <p:nvSpPr>
          <p:cNvPr id="3" name="2 CuadroTexto"/>
          <p:cNvSpPr txBox="1"/>
          <p:nvPr/>
        </p:nvSpPr>
        <p:spPr>
          <a:xfrm>
            <a:off x="432223" y="1465211"/>
            <a:ext cx="7632848" cy="2031325"/>
          </a:xfrm>
          <a:prstGeom prst="rect">
            <a:avLst/>
          </a:prstGeom>
          <a:noFill/>
        </p:spPr>
        <p:txBody>
          <a:bodyPr wrap="square" rtlCol="0">
            <a:spAutoFit/>
          </a:bodyPr>
          <a:lstStyle/>
          <a:p>
            <a:pPr algn="just"/>
            <a:r>
              <a:rPr lang="es-CL" sz="1400" dirty="0" smtClean="0">
                <a:solidFill>
                  <a:schemeClr val="tx1">
                    <a:lumMod val="85000"/>
                    <a:lumOff val="15000"/>
                  </a:schemeClr>
                </a:solidFill>
                <a:latin typeface="Calibri" pitchFamily="34" charset="0"/>
              </a:rPr>
              <a:t>Hasta 2015, Indap tuvo complicaciones para desarrollar convenios con FUCOA. No obstante, en 2016 se encontró la fórmula adecuada para realizar productos de diseño que pudieran colaborar en la visibilidad de las Tiendas Mundo Rural, el Sello Manos Campesinas y Mercados Campesinos.</a:t>
            </a:r>
          </a:p>
          <a:p>
            <a:pPr algn="just"/>
            <a:endParaRPr lang="es-CL" sz="1400" dirty="0" smtClean="0">
              <a:solidFill>
                <a:schemeClr val="tx1">
                  <a:lumMod val="85000"/>
                  <a:lumOff val="15000"/>
                </a:schemeClr>
              </a:solidFill>
              <a:latin typeface="Calibri" pitchFamily="34" charset="0"/>
            </a:endParaRPr>
          </a:p>
          <a:p>
            <a:pPr algn="just"/>
            <a:endParaRPr lang="es-CL" sz="1400" dirty="0" smtClean="0">
              <a:solidFill>
                <a:schemeClr val="tx1">
                  <a:lumMod val="85000"/>
                  <a:lumOff val="15000"/>
                </a:schemeClr>
              </a:solidFill>
              <a:latin typeface="Calibri" pitchFamily="34" charset="0"/>
            </a:endParaRPr>
          </a:p>
          <a:p>
            <a:pPr algn="just"/>
            <a:endParaRPr lang="es-CL" sz="1400" dirty="0" smtClean="0">
              <a:solidFill>
                <a:schemeClr val="tx1">
                  <a:lumMod val="85000"/>
                  <a:lumOff val="15000"/>
                </a:schemeClr>
              </a:solidFill>
              <a:latin typeface="Calibri" pitchFamily="34" charset="0"/>
            </a:endParaRPr>
          </a:p>
          <a:p>
            <a:pPr marL="285750" indent="-285750" algn="just">
              <a:buFontTx/>
              <a:buChar char="-"/>
            </a:pPr>
            <a:endParaRPr lang="es-CL" sz="1400" dirty="0" smtClean="0">
              <a:solidFill>
                <a:schemeClr val="tx1">
                  <a:lumMod val="85000"/>
                  <a:lumOff val="15000"/>
                </a:schemeClr>
              </a:solidFill>
              <a:latin typeface="Calibri" pitchFamily="34" charset="0"/>
            </a:endParaRPr>
          </a:p>
          <a:p>
            <a:pPr marL="342900" indent="-342900" algn="just">
              <a:buFontTx/>
              <a:buChar char="-"/>
            </a:pPr>
            <a:endParaRPr lang="es-CL" sz="1400" dirty="0" smtClean="0">
              <a:solidFill>
                <a:schemeClr val="tx1">
                  <a:lumMod val="85000"/>
                  <a:lumOff val="15000"/>
                </a:schemeClr>
              </a:solidFill>
              <a:latin typeface="Calibri" pitchFamily="34" charset="0"/>
            </a:endParaRPr>
          </a:p>
          <a:p>
            <a:pPr marL="342900" indent="-342900" algn="just">
              <a:buFontTx/>
              <a:buChar char="-"/>
            </a:pPr>
            <a:endParaRPr lang="es-CL" sz="1400" dirty="0">
              <a:solidFill>
                <a:schemeClr val="tx1">
                  <a:lumMod val="85000"/>
                  <a:lumOff val="15000"/>
                </a:schemeClr>
              </a:solidFill>
              <a:latin typeface="Calibri" pitchFamily="34" charset="0"/>
            </a:endParaRPr>
          </a:p>
        </p:txBody>
      </p:sp>
      <p:graphicFrame>
        <p:nvGraphicFramePr>
          <p:cNvPr id="5" name="4 Tabla"/>
          <p:cNvGraphicFramePr>
            <a:graphicFrameLocks noGrp="1"/>
          </p:cNvGraphicFramePr>
          <p:nvPr>
            <p:extLst>
              <p:ext uri="{D42A27DB-BD31-4B8C-83A1-F6EECF244321}">
                <p14:modId xmlns:p14="http://schemas.microsoft.com/office/powerpoint/2010/main" val="3423678403"/>
              </p:ext>
            </p:extLst>
          </p:nvPr>
        </p:nvGraphicFramePr>
        <p:xfrm>
          <a:off x="1691680" y="2681536"/>
          <a:ext cx="5400598" cy="2652969"/>
        </p:xfrm>
        <a:graphic>
          <a:graphicData uri="http://schemas.openxmlformats.org/drawingml/2006/table">
            <a:tbl>
              <a:tblPr/>
              <a:tblGrid>
                <a:gridCol w="2082207"/>
                <a:gridCol w="1022623"/>
                <a:gridCol w="1022623"/>
                <a:gridCol w="1273145"/>
              </a:tblGrid>
              <a:tr h="297529">
                <a:tc gridSpan="3">
                  <a:txBody>
                    <a:bodyPr/>
                    <a:lstStyle/>
                    <a:p>
                      <a:pPr algn="l" fontAlgn="b"/>
                      <a:r>
                        <a:rPr lang="es-CL" sz="1100" b="1" i="0" u="none" strike="noStrike" dirty="0">
                          <a:solidFill>
                            <a:srgbClr val="366092"/>
                          </a:solidFill>
                          <a:effectLst/>
                          <a:latin typeface="Calibri"/>
                        </a:rPr>
                        <a:t>Cuadro comparativo 2014_2016 </a:t>
                      </a:r>
                      <a:r>
                        <a:rPr lang="es-CL" sz="900" b="1" i="0" u="none" strike="noStrike" dirty="0">
                          <a:solidFill>
                            <a:srgbClr val="366092"/>
                          </a:solidFill>
                          <a:effectLst/>
                          <a:latin typeface="Calibri"/>
                        </a:rPr>
                        <a:t>(en miles de pesos)</a:t>
                      </a:r>
                      <a:endParaRPr lang="es-CL" sz="1100" b="1" i="0" u="none" strike="noStrike" dirty="0">
                        <a:solidFill>
                          <a:srgbClr val="366092"/>
                        </a:solidFill>
                        <a:effectLst/>
                        <a:latin typeface="Calibri"/>
                      </a:endParaRPr>
                    </a:p>
                  </a:txBody>
                  <a:tcPr marL="7620" marR="7620" marT="7620" marB="0" anchor="b">
                    <a:lnL>
                      <a:noFill/>
                    </a:lnL>
                    <a:lnR>
                      <a:noFill/>
                    </a:lnR>
                    <a:lnT>
                      <a:noFill/>
                    </a:lnT>
                    <a:lnB>
                      <a:noFill/>
                    </a:lnB>
                    <a:solidFill>
                      <a:srgbClr val="FFFFFF"/>
                    </a:solidFill>
                  </a:tcPr>
                </a:tc>
                <a:tc hMerge="1">
                  <a:txBody>
                    <a:bodyPr/>
                    <a:lstStyle/>
                    <a:p>
                      <a:endParaRPr lang="es-CL"/>
                    </a:p>
                  </a:txBody>
                  <a:tcPr/>
                </a:tc>
                <a:tc hMerge="1">
                  <a:txBody>
                    <a:bodyPr/>
                    <a:lstStyle/>
                    <a:p>
                      <a:endParaRPr lang="es-CL"/>
                    </a:p>
                  </a:txBody>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97529">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97529">
                <a:tc>
                  <a:txBody>
                    <a:bodyPr/>
                    <a:lstStyle/>
                    <a:p>
                      <a:pPr algn="l" fontAlgn="b"/>
                      <a:r>
                        <a:rPr lang="es-CL" sz="1100" b="1" i="0" u="sng" strike="noStrike" dirty="0">
                          <a:solidFill>
                            <a:srgbClr val="366092"/>
                          </a:solidFill>
                          <a:effectLst/>
                          <a:latin typeface="Calibri"/>
                        </a:rPr>
                        <a:t>INDAP</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85133">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r>
              <a:tr h="297529">
                <a:tc>
                  <a:txBody>
                    <a:bodyPr/>
                    <a:lstStyle/>
                    <a:p>
                      <a:pPr algn="l" fontAlgn="b"/>
                      <a:r>
                        <a:rPr lang="es-CL" sz="1100" b="1" i="0" u="none" strike="noStrike">
                          <a:solidFill>
                            <a:srgbClr val="366092"/>
                          </a:solidFill>
                          <a:effectLst/>
                          <a:latin typeface="Calibri"/>
                        </a:rPr>
                        <a:t>Concepto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CL" sz="1100" b="1" i="0" u="none" strike="noStrike">
                          <a:solidFill>
                            <a:srgbClr val="366092"/>
                          </a:solidFill>
                          <a:effectLst/>
                          <a:latin typeface="Calibri"/>
                        </a:rPr>
                        <a:t>Año 2014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CL" sz="1100" b="1" i="0" u="none" strike="noStrike">
                          <a:solidFill>
                            <a:srgbClr val="366092"/>
                          </a:solidFill>
                          <a:effectLst/>
                          <a:latin typeface="Calibri"/>
                        </a:rPr>
                        <a:t>Año 2015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CL" sz="1100" b="1" i="0" u="none" strike="noStrike">
                          <a:solidFill>
                            <a:srgbClr val="366092"/>
                          </a:solidFill>
                          <a:effectLst/>
                          <a:latin typeface="Calibri"/>
                        </a:rPr>
                        <a:t>Año 2016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97529">
                <a:tc>
                  <a:txBody>
                    <a:bodyPr/>
                    <a:lstStyle/>
                    <a:p>
                      <a:pPr algn="l" fontAlgn="b"/>
                      <a:r>
                        <a:rPr lang="es-CL" sz="1100" b="0" i="0" u="none" strike="noStrike">
                          <a:solidFill>
                            <a:srgbClr val="366092"/>
                          </a:solidFill>
                          <a:effectLst/>
                          <a:latin typeface="Calibri"/>
                        </a:rPr>
                        <a:t>Indap Nuevos Campos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18.419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4.757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97529">
                <a:tc>
                  <a:txBody>
                    <a:bodyPr/>
                    <a:lstStyle/>
                    <a:p>
                      <a:pPr algn="l" fontAlgn="b"/>
                      <a:r>
                        <a:rPr lang="es-CL" sz="1100" b="0" i="0" u="none" strike="noStrike">
                          <a:solidFill>
                            <a:srgbClr val="366092"/>
                          </a:solidFill>
                          <a:effectLst/>
                          <a:latin typeface="Calibri"/>
                        </a:rPr>
                        <a:t>Tiendas y otros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82.358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85133">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97529">
                <a:tc>
                  <a:txBody>
                    <a:bodyPr/>
                    <a:lstStyle/>
                    <a:p>
                      <a:pPr algn="l" fontAlgn="b"/>
                      <a:r>
                        <a:rPr lang="es-CL" sz="1100" b="1" i="0" u="none" strike="noStrike">
                          <a:solidFill>
                            <a:srgbClr val="366092"/>
                          </a:solidFill>
                          <a:effectLst/>
                          <a:latin typeface="Calibri"/>
                        </a:rPr>
                        <a:t>Totales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dirty="0">
                          <a:solidFill>
                            <a:srgbClr val="366092"/>
                          </a:solidFill>
                          <a:effectLst/>
                          <a:latin typeface="Calibri"/>
                        </a:rPr>
                        <a:t>          18.419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a:solidFill>
                            <a:srgbClr val="366092"/>
                          </a:solidFill>
                          <a:effectLst/>
                          <a:latin typeface="Calibri"/>
                        </a:rPr>
                        <a:t>             4.757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dirty="0">
                          <a:solidFill>
                            <a:srgbClr val="366092"/>
                          </a:solidFill>
                          <a:effectLst/>
                          <a:latin typeface="Calibri"/>
                        </a:rPr>
                        <a:t>          82.358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1820084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124744"/>
            <a:ext cx="7704856" cy="4956485"/>
          </a:xfrm>
          <a:prstGeom prst="rect">
            <a:avLst/>
          </a:prstGeom>
        </p:spPr>
        <p:txBody>
          <a:bodyPr wrap="square">
            <a:spAutoFit/>
          </a:bodyPr>
          <a:lstStyle/>
          <a:p>
            <a:pPr algn="just">
              <a:lnSpc>
                <a:spcPct val="115000"/>
              </a:lnSpc>
              <a:spcAft>
                <a:spcPts val="1000"/>
              </a:spcAft>
            </a:pP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En esta </a:t>
            </a: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Área se </a:t>
            </a: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reforzó el trabajo en </a:t>
            </a: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las siguientes </a:t>
            </a: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plataformas comunicacionales :</a:t>
            </a:r>
            <a:endParaRPr lang="es-CL" sz="1300" dirty="0">
              <a:solidFill>
                <a:schemeClr val="tx1">
                  <a:lumMod val="85000"/>
                  <a:lumOff val="15000"/>
                </a:schemeClr>
              </a:solidFill>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s-CL" sz="1300" b="1" dirty="0" smtClean="0">
                <a:solidFill>
                  <a:srgbClr val="0070C0"/>
                </a:solidFill>
                <a:latin typeface="+mn-lt"/>
                <a:ea typeface="Calibri" panose="020F0502020204030204" pitchFamily="34" charset="0"/>
                <a:cs typeface="Arial" panose="020B0604020202020204" pitchFamily="34" charset="0"/>
              </a:rPr>
              <a:t>I. Audiovisual</a:t>
            </a:r>
            <a:endParaRPr lang="es-CL" sz="1300" dirty="0">
              <a:solidFill>
                <a:schemeClr val="tx1">
                  <a:lumMod val="85000"/>
                  <a:lumOff val="15000"/>
                </a:schemeClr>
              </a:solidFill>
              <a:latin typeface="+mn-lt"/>
              <a:ea typeface="Calibri" panose="020F0502020204030204" pitchFamily="34" charset="0"/>
              <a:cs typeface="Times New Roman" panose="02020603050405020304" pitchFamily="18" charset="0"/>
            </a:endParaRPr>
          </a:p>
          <a:p>
            <a:pPr marL="285750" lvl="0" indent="-285750" algn="just">
              <a:lnSpc>
                <a:spcPct val="115000"/>
              </a:lnSpc>
              <a:spcAft>
                <a:spcPts val="1000"/>
              </a:spcAft>
              <a:buFont typeface="Arial" panose="020B0604020202020204" pitchFamily="34" charset="0"/>
              <a:buChar char="•"/>
            </a:pPr>
            <a:r>
              <a:rPr lang="es-CL" sz="1300" b="1" dirty="0">
                <a:solidFill>
                  <a:schemeClr val="tx1">
                    <a:lumMod val="85000"/>
                    <a:lumOff val="15000"/>
                  </a:schemeClr>
                </a:solidFill>
                <a:latin typeface="+mn-lt"/>
                <a:ea typeface="Calibri" panose="020F0502020204030204" pitchFamily="34" charset="0"/>
                <a:cs typeface="Arial" panose="020B0604020202020204" pitchFamily="34" charset="0"/>
              </a:rPr>
              <a:t>Cobertura Pautas </a:t>
            </a:r>
            <a:r>
              <a:rPr lang="es-CL" sz="1300" b="1" dirty="0" err="1" smtClean="0">
                <a:solidFill>
                  <a:schemeClr val="tx1">
                    <a:lumMod val="85000"/>
                    <a:lumOff val="15000"/>
                  </a:schemeClr>
                </a:solidFill>
                <a:latin typeface="+mn-lt"/>
                <a:ea typeface="Calibri" panose="020F0502020204030204" pitchFamily="34" charset="0"/>
                <a:cs typeface="Arial" panose="020B0604020202020204" pitchFamily="34" charset="0"/>
              </a:rPr>
              <a:t>Minagri</a:t>
            </a:r>
            <a:r>
              <a:rPr lang="es-CL" sz="1300" b="1" dirty="0" smtClean="0">
                <a:solidFill>
                  <a:schemeClr val="tx1">
                    <a:lumMod val="85000"/>
                    <a:lumOff val="15000"/>
                  </a:schemeClr>
                </a:solidFill>
                <a:latin typeface="+mn-lt"/>
                <a:ea typeface="Calibri" panose="020F0502020204030204" pitchFamily="34" charset="0"/>
                <a:cs typeface="Arial" panose="020B0604020202020204" pitchFamily="34" charset="0"/>
              </a:rPr>
              <a:t>: </a:t>
            </a: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85 </a:t>
            </a: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pautas </a:t>
            </a: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ministeriales </a:t>
            </a: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en terreno, un </a:t>
            </a: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15% </a:t>
            </a: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más que en 2015. </a:t>
            </a:r>
            <a:endParaRPr lang="es-CL" sz="1300" dirty="0">
              <a:solidFill>
                <a:schemeClr val="tx1">
                  <a:lumMod val="85000"/>
                  <a:lumOff val="15000"/>
                </a:schemeClr>
              </a:solidFill>
              <a:latin typeface="+mn-lt"/>
              <a:ea typeface="Calibri" panose="020F0502020204030204" pitchFamily="34" charset="0"/>
              <a:cs typeface="Times New Roman" panose="02020603050405020304" pitchFamily="18" charset="0"/>
            </a:endParaRPr>
          </a:p>
          <a:p>
            <a:pPr algn="just">
              <a:lnSpc>
                <a:spcPct val="115000"/>
              </a:lnSpc>
              <a:spcAft>
                <a:spcPts val="1000"/>
              </a:spcAft>
            </a:pP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Además</a:t>
            </a: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 se trabajó junto con Prensa </a:t>
            </a:r>
            <a:r>
              <a:rPr lang="es-CL" sz="1300" dirty="0" err="1">
                <a:solidFill>
                  <a:schemeClr val="tx1">
                    <a:lumMod val="85000"/>
                    <a:lumOff val="15000"/>
                  </a:schemeClr>
                </a:solidFill>
                <a:latin typeface="+mn-lt"/>
                <a:ea typeface="Calibri" panose="020F0502020204030204" pitchFamily="34" charset="0"/>
                <a:cs typeface="Arial" panose="020B0604020202020204" pitchFamily="34" charset="0"/>
              </a:rPr>
              <a:t>Minagri</a:t>
            </a: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 en una nueva estructura de notas </a:t>
            </a: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para</a:t>
            </a:r>
            <a:r>
              <a:rPr lang="es-CL" sz="1300" dirty="0" smtClean="0">
                <a:solidFill>
                  <a:schemeClr val="tx1">
                    <a:lumMod val="85000"/>
                    <a:lumOff val="15000"/>
                  </a:schemeClr>
                </a:solidFill>
                <a:latin typeface="+mn-lt"/>
                <a:ea typeface="Calibri" panose="020F0502020204030204" pitchFamily="34" charset="0"/>
                <a:cs typeface="Times New Roman" panose="02020603050405020304" pitchFamily="18" charset="0"/>
              </a:rPr>
              <a:t> </a:t>
            </a: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difusión </a:t>
            </a: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de RR.SS, donde se releva el testimonio de agricultores y agricultoras</a:t>
            </a: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 </a:t>
            </a:r>
            <a:r>
              <a:rPr lang="es-CL" sz="1300" dirty="0">
                <a:solidFill>
                  <a:schemeClr val="tx1">
                    <a:lumMod val="85000"/>
                    <a:lumOff val="15000"/>
                  </a:schemeClr>
                </a:solidFill>
                <a:latin typeface="+mn-lt"/>
                <a:ea typeface="Calibri" panose="020F0502020204030204" pitchFamily="34" charset="0"/>
                <a:cs typeface="Arial" panose="020B0604020202020204" pitchFamily="34" charset="0"/>
              </a:rPr>
              <a:t>entre otras características</a:t>
            </a:r>
            <a:r>
              <a:rPr lang="es-CL" sz="1300" dirty="0" smtClean="0">
                <a:solidFill>
                  <a:schemeClr val="tx1">
                    <a:lumMod val="85000"/>
                    <a:lumOff val="15000"/>
                  </a:schemeClr>
                </a:solidFill>
                <a:latin typeface="+mn-lt"/>
                <a:ea typeface="Calibri" panose="020F0502020204030204" pitchFamily="34" charset="0"/>
                <a:cs typeface="Arial" panose="020B0604020202020204" pitchFamily="34" charset="0"/>
              </a:rPr>
              <a:t>.</a:t>
            </a:r>
          </a:p>
          <a:p>
            <a:pPr algn="just"/>
            <a:r>
              <a:rPr lang="es-CL" sz="1300" b="1" dirty="0" smtClean="0">
                <a:solidFill>
                  <a:srgbClr val="0070C0"/>
                </a:solidFill>
                <a:latin typeface="+mn-lt"/>
              </a:rPr>
              <a:t>II. Producción Audiovisual</a:t>
            </a:r>
          </a:p>
          <a:p>
            <a:pPr algn="just"/>
            <a:endParaRPr lang="es-CL" sz="1300" dirty="0">
              <a:solidFill>
                <a:schemeClr val="tx1">
                  <a:lumMod val="85000"/>
                  <a:lumOff val="15000"/>
                </a:schemeClr>
              </a:solidFill>
              <a:latin typeface="+mn-lt"/>
            </a:endParaRPr>
          </a:p>
          <a:p>
            <a:pPr marL="285750" indent="-285750" algn="just">
              <a:buFont typeface="Arial" panose="020B0604020202020204" pitchFamily="34" charset="0"/>
              <a:buChar char="•"/>
            </a:pPr>
            <a:r>
              <a:rPr lang="es-CL" sz="1300" b="1" dirty="0" smtClean="0">
                <a:solidFill>
                  <a:schemeClr val="tx1">
                    <a:lumMod val="85000"/>
                    <a:lumOff val="15000"/>
                  </a:schemeClr>
                </a:solidFill>
                <a:latin typeface="+mn-lt"/>
              </a:rPr>
              <a:t>Video </a:t>
            </a:r>
            <a:r>
              <a:rPr lang="es-CL" sz="1300" b="1" dirty="0">
                <a:solidFill>
                  <a:schemeClr val="tx1">
                    <a:lumMod val="85000"/>
                    <a:lumOff val="15000"/>
                  </a:schemeClr>
                </a:solidFill>
                <a:latin typeface="+mn-lt"/>
              </a:rPr>
              <a:t>«Mujeres de Nuestra Tierra»</a:t>
            </a:r>
            <a:endParaRPr lang="es-CL" sz="1300" dirty="0">
              <a:solidFill>
                <a:schemeClr val="tx1">
                  <a:lumMod val="85000"/>
                  <a:lumOff val="15000"/>
                </a:schemeClr>
              </a:solidFill>
              <a:latin typeface="+mn-lt"/>
            </a:endParaRPr>
          </a:p>
          <a:p>
            <a:pPr marL="285750" indent="-285750" algn="just">
              <a:buFont typeface="Arial" panose="020B0604020202020204" pitchFamily="34" charset="0"/>
              <a:buChar char="•"/>
            </a:pPr>
            <a:r>
              <a:rPr lang="es-CL" sz="1300" b="1" dirty="0" smtClean="0">
                <a:solidFill>
                  <a:schemeClr val="tx1">
                    <a:lumMod val="85000"/>
                    <a:lumOff val="15000"/>
                  </a:schemeClr>
                </a:solidFill>
                <a:latin typeface="+mn-lt"/>
              </a:rPr>
              <a:t>Proyecto </a:t>
            </a:r>
            <a:r>
              <a:rPr lang="es-CL" sz="1300" b="1" dirty="0">
                <a:solidFill>
                  <a:schemeClr val="tx1">
                    <a:lumMod val="85000"/>
                    <a:lumOff val="15000"/>
                  </a:schemeClr>
                </a:solidFill>
                <a:latin typeface="+mn-lt"/>
              </a:rPr>
              <a:t>50° Aniversario Ley de Reforma Agraria</a:t>
            </a:r>
            <a:r>
              <a:rPr lang="es-CL" sz="1300" dirty="0">
                <a:solidFill>
                  <a:schemeClr val="tx1">
                    <a:lumMod val="85000"/>
                    <a:lumOff val="15000"/>
                  </a:schemeClr>
                </a:solidFill>
                <a:latin typeface="+mn-lt"/>
              </a:rPr>
              <a:t>, que contempló formulación de propuestas de videos y recuperación de registros audiovisuales antiguos que, tras su clasificación y digitalización, están disponibles en formato estándar </a:t>
            </a:r>
            <a:r>
              <a:rPr lang="es-CL" sz="1300" dirty="0" smtClean="0">
                <a:solidFill>
                  <a:schemeClr val="tx1">
                    <a:lumMod val="85000"/>
                    <a:lumOff val="15000"/>
                  </a:schemeClr>
                </a:solidFill>
                <a:latin typeface="+mn-lt"/>
              </a:rPr>
              <a:t>actual.</a:t>
            </a:r>
            <a:endParaRPr lang="es-CL" sz="1300" dirty="0">
              <a:solidFill>
                <a:schemeClr val="tx1">
                  <a:lumMod val="85000"/>
                  <a:lumOff val="15000"/>
                </a:schemeClr>
              </a:solidFill>
              <a:latin typeface="+mn-lt"/>
            </a:endParaRPr>
          </a:p>
          <a:p>
            <a:pPr marL="285750" indent="-285750" algn="just">
              <a:buFont typeface="Arial" panose="020B0604020202020204" pitchFamily="34" charset="0"/>
              <a:buChar char="•"/>
            </a:pPr>
            <a:r>
              <a:rPr lang="es-CL" sz="1300" b="1" dirty="0" smtClean="0">
                <a:solidFill>
                  <a:schemeClr val="tx1">
                    <a:lumMod val="85000"/>
                    <a:lumOff val="15000"/>
                  </a:schemeClr>
                </a:solidFill>
                <a:latin typeface="+mn-lt"/>
              </a:rPr>
              <a:t>Videos </a:t>
            </a:r>
            <a:r>
              <a:rPr lang="es-CL" sz="1300" b="1" dirty="0">
                <a:solidFill>
                  <a:schemeClr val="tx1">
                    <a:lumMod val="85000"/>
                    <a:lumOff val="15000"/>
                  </a:schemeClr>
                </a:solidFill>
                <a:latin typeface="+mn-lt"/>
              </a:rPr>
              <a:t>y compactos de entrevistas</a:t>
            </a:r>
            <a:r>
              <a:rPr lang="es-CL" sz="1300" dirty="0">
                <a:solidFill>
                  <a:schemeClr val="tx1">
                    <a:lumMod val="85000"/>
                    <a:lumOff val="15000"/>
                  </a:schemeClr>
                </a:solidFill>
                <a:latin typeface="+mn-lt"/>
              </a:rPr>
              <a:t> del concurso HNT, Beca Semillero Rural y Carnavales para TV y </a:t>
            </a:r>
            <a:r>
              <a:rPr lang="es-CL" sz="1300" dirty="0" smtClean="0">
                <a:solidFill>
                  <a:schemeClr val="tx1">
                    <a:lumMod val="85000"/>
                    <a:lumOff val="15000"/>
                  </a:schemeClr>
                </a:solidFill>
                <a:latin typeface="+mn-lt"/>
              </a:rPr>
              <a:t>RR.SS</a:t>
            </a:r>
            <a:endParaRPr lang="es-CL" sz="1300" dirty="0">
              <a:solidFill>
                <a:schemeClr val="tx1">
                  <a:lumMod val="85000"/>
                  <a:lumOff val="15000"/>
                </a:schemeClr>
              </a:solidFill>
              <a:latin typeface="+mn-lt"/>
            </a:endParaRPr>
          </a:p>
          <a:p>
            <a:pPr marL="285750" indent="-285750" algn="just">
              <a:buFont typeface="Arial" panose="020B0604020202020204" pitchFamily="34" charset="0"/>
              <a:buChar char="•"/>
            </a:pPr>
            <a:r>
              <a:rPr lang="es-CL" sz="1300" b="1" dirty="0" smtClean="0">
                <a:solidFill>
                  <a:schemeClr val="tx1">
                    <a:lumMod val="85000"/>
                    <a:lumOff val="15000"/>
                  </a:schemeClr>
                </a:solidFill>
                <a:latin typeface="+mn-lt"/>
              </a:rPr>
              <a:t>Campaña </a:t>
            </a:r>
            <a:r>
              <a:rPr lang="es-CL" sz="1300" b="1" dirty="0">
                <a:solidFill>
                  <a:schemeClr val="tx1">
                    <a:lumMod val="85000"/>
                    <a:lumOff val="15000"/>
                  </a:schemeClr>
                </a:solidFill>
                <a:latin typeface="+mn-lt"/>
              </a:rPr>
              <a:t>Alto a los Incendios Forestales 2016-2017</a:t>
            </a:r>
            <a:r>
              <a:rPr lang="es-CL" sz="1300" dirty="0">
                <a:solidFill>
                  <a:schemeClr val="tx1">
                    <a:lumMod val="85000"/>
                    <a:lumOff val="15000"/>
                  </a:schemeClr>
                </a:solidFill>
                <a:latin typeface="+mn-lt"/>
              </a:rPr>
              <a:t>, </a:t>
            </a:r>
            <a:r>
              <a:rPr lang="es-CL" sz="1300" dirty="0" smtClean="0">
                <a:solidFill>
                  <a:schemeClr val="tx1">
                    <a:lumMod val="85000"/>
                    <a:lumOff val="15000"/>
                  </a:schemeClr>
                </a:solidFill>
                <a:latin typeface="+mn-lt"/>
              </a:rPr>
              <a:t>spots </a:t>
            </a:r>
            <a:r>
              <a:rPr lang="es-CL" sz="1300" dirty="0">
                <a:solidFill>
                  <a:schemeClr val="tx1">
                    <a:lumMod val="85000"/>
                    <a:lumOff val="15000"/>
                  </a:schemeClr>
                </a:solidFill>
                <a:latin typeface="+mn-lt"/>
              </a:rPr>
              <a:t>publicitarios </a:t>
            </a:r>
            <a:r>
              <a:rPr lang="es-CL" sz="1300" dirty="0" smtClean="0">
                <a:solidFill>
                  <a:schemeClr val="tx1">
                    <a:lumMod val="85000"/>
                    <a:lumOff val="15000"/>
                  </a:schemeClr>
                </a:solidFill>
                <a:latin typeface="+mn-lt"/>
              </a:rPr>
              <a:t>para Red </a:t>
            </a:r>
            <a:r>
              <a:rPr lang="es-CL" sz="1300" dirty="0" err="1" smtClean="0">
                <a:solidFill>
                  <a:schemeClr val="tx1">
                    <a:lumMod val="85000"/>
                    <a:lumOff val="15000"/>
                  </a:schemeClr>
                </a:solidFill>
                <a:latin typeface="+mn-lt"/>
              </a:rPr>
              <a:t>Arcatel</a:t>
            </a:r>
            <a:r>
              <a:rPr lang="es-CL" sz="1300" dirty="0" smtClean="0">
                <a:solidFill>
                  <a:schemeClr val="tx1">
                    <a:lumMod val="85000"/>
                    <a:lumOff val="15000"/>
                  </a:schemeClr>
                </a:solidFill>
                <a:latin typeface="+mn-lt"/>
              </a:rPr>
              <a:t> y RR.SS. y video </a:t>
            </a:r>
            <a:r>
              <a:rPr lang="es-CL" sz="1300" dirty="0">
                <a:solidFill>
                  <a:schemeClr val="tx1">
                    <a:lumMod val="85000"/>
                    <a:lumOff val="15000"/>
                  </a:schemeClr>
                </a:solidFill>
                <a:latin typeface="+mn-lt"/>
              </a:rPr>
              <a:t>informativo a exhibir en la </a:t>
            </a:r>
            <a:r>
              <a:rPr lang="es-CL" sz="1300" dirty="0" err="1">
                <a:solidFill>
                  <a:schemeClr val="tx1">
                    <a:lumMod val="85000"/>
                    <a:lumOff val="15000"/>
                  </a:schemeClr>
                </a:solidFill>
                <a:latin typeface="+mn-lt"/>
              </a:rPr>
              <a:t>Kombicabina</a:t>
            </a:r>
            <a:r>
              <a:rPr lang="es-CL" sz="1300" dirty="0">
                <a:solidFill>
                  <a:schemeClr val="tx1">
                    <a:lumMod val="85000"/>
                    <a:lumOff val="15000"/>
                  </a:schemeClr>
                </a:solidFill>
                <a:latin typeface="+mn-lt"/>
              </a:rPr>
              <a:t> de </a:t>
            </a:r>
            <a:r>
              <a:rPr lang="es-CL" sz="1300" dirty="0" err="1">
                <a:solidFill>
                  <a:schemeClr val="tx1">
                    <a:lumMod val="85000"/>
                    <a:lumOff val="15000"/>
                  </a:schemeClr>
                </a:solidFill>
                <a:latin typeface="+mn-lt"/>
              </a:rPr>
              <a:t>Conaf</a:t>
            </a:r>
            <a:r>
              <a:rPr lang="es-CL" sz="1300" dirty="0" smtClean="0">
                <a:solidFill>
                  <a:schemeClr val="tx1">
                    <a:lumMod val="85000"/>
                    <a:lumOff val="15000"/>
                  </a:schemeClr>
                </a:solidFill>
                <a:latin typeface="+mn-lt"/>
              </a:rPr>
              <a:t>.</a:t>
            </a:r>
          </a:p>
          <a:p>
            <a:pPr algn="just"/>
            <a:endParaRPr lang="es-CL" sz="1300" b="1" dirty="0" smtClean="0">
              <a:solidFill>
                <a:srgbClr val="0070C0"/>
              </a:solidFill>
              <a:latin typeface="+mn-lt"/>
            </a:endParaRPr>
          </a:p>
          <a:p>
            <a:pPr algn="just"/>
            <a:r>
              <a:rPr lang="es-CL" sz="1300" b="1" dirty="0" smtClean="0">
                <a:solidFill>
                  <a:srgbClr val="0070C0"/>
                </a:solidFill>
                <a:latin typeface="+mn-lt"/>
              </a:rPr>
              <a:t>III. Fotografía</a:t>
            </a:r>
            <a:endParaRPr lang="es-CL" sz="1300" dirty="0">
              <a:solidFill>
                <a:srgbClr val="0070C0"/>
              </a:solidFill>
              <a:latin typeface="+mn-lt"/>
            </a:endParaRPr>
          </a:p>
          <a:p>
            <a:pPr algn="just"/>
            <a:endParaRPr lang="es-CL" sz="1300" dirty="0">
              <a:solidFill>
                <a:schemeClr val="tx1">
                  <a:lumMod val="85000"/>
                  <a:lumOff val="15000"/>
                </a:schemeClr>
              </a:solidFill>
              <a:latin typeface="+mn-lt"/>
            </a:endParaRPr>
          </a:p>
          <a:p>
            <a:pPr marL="285750" indent="-285750" algn="just">
              <a:buFont typeface="Arial" panose="020B0604020202020204" pitchFamily="34" charset="0"/>
              <a:buChar char="•"/>
            </a:pPr>
            <a:r>
              <a:rPr lang="es-CL" sz="1300" b="1" dirty="0" smtClean="0">
                <a:solidFill>
                  <a:schemeClr val="tx1">
                    <a:lumMod val="85000"/>
                    <a:lumOff val="15000"/>
                  </a:schemeClr>
                </a:solidFill>
                <a:latin typeface="+mn-lt"/>
              </a:rPr>
              <a:t>Book </a:t>
            </a:r>
            <a:r>
              <a:rPr lang="es-CL" sz="1300" b="1" dirty="0">
                <a:solidFill>
                  <a:schemeClr val="tx1">
                    <a:lumMod val="85000"/>
                    <a:lumOff val="15000"/>
                  </a:schemeClr>
                </a:solidFill>
                <a:latin typeface="+mn-lt"/>
              </a:rPr>
              <a:t>fotográfico para </a:t>
            </a:r>
            <a:r>
              <a:rPr lang="es-CL" sz="1300" b="1" dirty="0" err="1">
                <a:solidFill>
                  <a:schemeClr val="tx1">
                    <a:lumMod val="85000"/>
                    <a:lumOff val="15000"/>
                  </a:schemeClr>
                </a:solidFill>
                <a:latin typeface="+mn-lt"/>
              </a:rPr>
              <a:t>Agroseguros</a:t>
            </a:r>
            <a:r>
              <a:rPr lang="es-CL" sz="1300" b="1" dirty="0">
                <a:solidFill>
                  <a:schemeClr val="tx1">
                    <a:lumMod val="85000"/>
                    <a:lumOff val="15000"/>
                  </a:schemeClr>
                </a:solidFill>
                <a:latin typeface="+mn-lt"/>
              </a:rPr>
              <a:t> </a:t>
            </a:r>
            <a:r>
              <a:rPr lang="es-CL" sz="1300" dirty="0">
                <a:solidFill>
                  <a:schemeClr val="tx1">
                    <a:lumMod val="85000"/>
                    <a:lumOff val="15000"/>
                  </a:schemeClr>
                </a:solidFill>
                <a:latin typeface="+mn-lt"/>
              </a:rPr>
              <a:t>utilizado en calendario institucional, publicaciones, RR.SS., etcétera.</a:t>
            </a:r>
          </a:p>
          <a:p>
            <a:pPr marL="285750" indent="-285750" algn="just">
              <a:buFont typeface="Arial" panose="020B0604020202020204" pitchFamily="34" charset="0"/>
              <a:buChar char="•"/>
            </a:pPr>
            <a:r>
              <a:rPr lang="es-CL" sz="1300" dirty="0" smtClean="0">
                <a:solidFill>
                  <a:schemeClr val="tx1">
                    <a:lumMod val="85000"/>
                    <a:lumOff val="15000"/>
                  </a:schemeClr>
                </a:solidFill>
                <a:latin typeface="+mn-lt"/>
              </a:rPr>
              <a:t>Apoyo </a:t>
            </a:r>
            <a:r>
              <a:rPr lang="es-CL" sz="1300" dirty="0">
                <a:solidFill>
                  <a:schemeClr val="tx1">
                    <a:lumMod val="85000"/>
                    <a:lumOff val="15000"/>
                  </a:schemeClr>
                </a:solidFill>
                <a:latin typeface="+mn-lt"/>
              </a:rPr>
              <a:t>fotográfico para el proyecto audiovisual </a:t>
            </a:r>
            <a:r>
              <a:rPr lang="es-CL" sz="1300" b="1" dirty="0">
                <a:solidFill>
                  <a:schemeClr val="tx1">
                    <a:lumMod val="85000"/>
                    <a:lumOff val="15000"/>
                  </a:schemeClr>
                </a:solidFill>
                <a:latin typeface="+mn-lt"/>
              </a:rPr>
              <a:t>«Mujeres de Nuestra Tierra»</a:t>
            </a:r>
          </a:p>
          <a:p>
            <a:pPr algn="just"/>
            <a:r>
              <a:rPr lang="es-CL" sz="1300" dirty="0">
                <a:solidFill>
                  <a:schemeClr val="tx1">
                    <a:lumMod val="85000"/>
                    <a:lumOff val="15000"/>
                  </a:schemeClr>
                </a:solidFill>
                <a:latin typeface="+mn-lt"/>
              </a:rPr>
              <a:t>Asimismo, se realizaron alrededor de 36 coberturas a pautas ministeriales (Prensa </a:t>
            </a:r>
            <a:r>
              <a:rPr lang="es-CL" sz="1300" dirty="0" err="1">
                <a:solidFill>
                  <a:schemeClr val="tx1">
                    <a:lumMod val="85000"/>
                    <a:lumOff val="15000"/>
                  </a:schemeClr>
                </a:solidFill>
                <a:latin typeface="+mn-lt"/>
              </a:rPr>
              <a:t>Minagri</a:t>
            </a:r>
            <a:r>
              <a:rPr lang="es-CL" sz="1300" dirty="0">
                <a:solidFill>
                  <a:schemeClr val="tx1">
                    <a:lumMod val="85000"/>
                    <a:lumOff val="15000"/>
                  </a:schemeClr>
                </a:solidFill>
                <a:latin typeface="+mn-lt"/>
              </a:rPr>
              <a:t>). </a:t>
            </a:r>
          </a:p>
          <a:p>
            <a:pPr marL="285750" indent="-285750" algn="just">
              <a:buFont typeface="Arial" panose="020B0604020202020204" pitchFamily="34" charset="0"/>
              <a:buChar char="•"/>
            </a:pPr>
            <a:endParaRPr lang="es-CL" sz="1300" dirty="0">
              <a:solidFill>
                <a:schemeClr val="tx1">
                  <a:lumMod val="85000"/>
                  <a:lumOff val="15000"/>
                </a:schemeClr>
              </a:solidFill>
              <a:effectLst/>
              <a:latin typeface="+mn-lt"/>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546429"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spTree>
    <p:extLst>
      <p:ext uri="{BB962C8B-B14F-4D97-AF65-F5344CB8AC3E}">
        <p14:creationId xmlns:p14="http://schemas.microsoft.com/office/powerpoint/2010/main" val="38790765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484784"/>
          </a:xfrm>
        </p:spPr>
        <p:txBody>
          <a:bodyPr/>
          <a:lstStyle/>
          <a:p>
            <a:pPr algn="l"/>
            <a:r>
              <a:rPr lang="es-CL" sz="2400" b="1" dirty="0" smtClean="0">
                <a:solidFill>
                  <a:srgbClr val="0070C0"/>
                </a:solidFill>
              </a:rPr>
              <a:t>Síntesis de los ingresos de la Fundación / SAG</a:t>
            </a:r>
            <a:br>
              <a:rPr lang="es-CL" sz="2400" b="1" dirty="0" smtClean="0">
                <a:solidFill>
                  <a:srgbClr val="0070C0"/>
                </a:solidFill>
              </a:rPr>
            </a:br>
            <a:r>
              <a:rPr lang="es-CL" sz="2400" b="1" dirty="0" smtClean="0">
                <a:solidFill>
                  <a:srgbClr val="0070C0"/>
                </a:solidFill>
              </a:rPr>
              <a:t>	</a:t>
            </a:r>
            <a:endParaRPr lang="es-CL" sz="2400" dirty="0"/>
          </a:p>
        </p:txBody>
      </p:sp>
      <p:sp>
        <p:nvSpPr>
          <p:cNvPr id="3" name="2 CuadroTexto"/>
          <p:cNvSpPr txBox="1"/>
          <p:nvPr/>
        </p:nvSpPr>
        <p:spPr>
          <a:xfrm>
            <a:off x="807911" y="908720"/>
            <a:ext cx="7632848" cy="1661993"/>
          </a:xfrm>
          <a:prstGeom prst="rect">
            <a:avLst/>
          </a:prstGeom>
          <a:noFill/>
        </p:spPr>
        <p:txBody>
          <a:bodyPr wrap="square" rtlCol="0">
            <a:spAutoFit/>
          </a:bodyPr>
          <a:lstStyle/>
          <a:p>
            <a:endParaRPr lang="es-CL" dirty="0" smtClean="0">
              <a:solidFill>
                <a:schemeClr val="tx1">
                  <a:lumMod val="50000"/>
                  <a:lumOff val="50000"/>
                </a:schemeClr>
              </a:solidFill>
              <a:latin typeface="Calibri" pitchFamily="34" charset="0"/>
            </a:endParaRPr>
          </a:p>
          <a:p>
            <a:endParaRPr lang="es-CL" dirty="0" smtClean="0">
              <a:solidFill>
                <a:schemeClr val="tx1">
                  <a:lumMod val="50000"/>
                  <a:lumOff val="50000"/>
                </a:schemeClr>
              </a:solidFill>
              <a:latin typeface="Calibri" pitchFamily="34" charset="0"/>
            </a:endParaRPr>
          </a:p>
          <a:p>
            <a:pPr marL="285750" indent="-285750">
              <a:buFontTx/>
              <a:buChar char="-"/>
            </a:pPr>
            <a:endParaRPr lang="es-CL" dirty="0" smtClean="0">
              <a:solidFill>
                <a:schemeClr val="tx1">
                  <a:lumMod val="50000"/>
                  <a:lumOff val="50000"/>
                </a:schemeClr>
              </a:solidFill>
              <a:latin typeface="Calibri" pitchFamily="34" charset="0"/>
            </a:endParaRPr>
          </a:p>
          <a:p>
            <a:pPr marL="342900" indent="-342900">
              <a:buFontTx/>
              <a:buChar char="-"/>
            </a:pPr>
            <a:endParaRPr lang="es-CL" sz="2400" dirty="0" smtClean="0">
              <a:solidFill>
                <a:schemeClr val="tx1">
                  <a:lumMod val="50000"/>
                  <a:lumOff val="50000"/>
                </a:schemeClr>
              </a:solidFill>
              <a:latin typeface="Calibri" pitchFamily="34" charset="0"/>
            </a:endParaRPr>
          </a:p>
          <a:p>
            <a:pPr marL="342900" indent="-342900">
              <a:buFontTx/>
              <a:buChar char="-"/>
            </a:pPr>
            <a:endParaRPr lang="es-CL" sz="2400" dirty="0">
              <a:solidFill>
                <a:schemeClr val="tx1">
                  <a:lumMod val="50000"/>
                  <a:lumOff val="50000"/>
                </a:schemeClr>
              </a:solidFill>
              <a:latin typeface="Calibri" pitchFamily="34" charset="0"/>
            </a:endParaRPr>
          </a:p>
        </p:txBody>
      </p:sp>
      <p:graphicFrame>
        <p:nvGraphicFramePr>
          <p:cNvPr id="4" name="3 Tabla"/>
          <p:cNvGraphicFramePr>
            <a:graphicFrameLocks noGrp="1"/>
          </p:cNvGraphicFramePr>
          <p:nvPr>
            <p:extLst/>
          </p:nvPr>
        </p:nvGraphicFramePr>
        <p:xfrm>
          <a:off x="1691680" y="980728"/>
          <a:ext cx="4752529" cy="2376263"/>
        </p:xfrm>
        <a:graphic>
          <a:graphicData uri="http://schemas.openxmlformats.org/drawingml/2006/table">
            <a:tbl>
              <a:tblPr/>
              <a:tblGrid>
                <a:gridCol w="1832343"/>
                <a:gridCol w="899909"/>
                <a:gridCol w="899909"/>
                <a:gridCol w="1120368"/>
              </a:tblGrid>
              <a:tr h="242682">
                <a:tc gridSpan="3">
                  <a:txBody>
                    <a:bodyPr/>
                    <a:lstStyle/>
                    <a:p>
                      <a:pPr algn="l" fontAlgn="b"/>
                      <a:r>
                        <a:rPr lang="es-CL" sz="1100" b="1" i="0" u="none" strike="noStrike">
                          <a:solidFill>
                            <a:srgbClr val="366092"/>
                          </a:solidFill>
                          <a:effectLst/>
                          <a:latin typeface="Calibri"/>
                        </a:rPr>
                        <a:t>Cuadro comparativo 2014_2016 </a:t>
                      </a:r>
                      <a:r>
                        <a:rPr lang="es-CL" sz="900" b="1" i="0" u="none" strike="noStrike">
                          <a:solidFill>
                            <a:srgbClr val="366092"/>
                          </a:solidFill>
                          <a:effectLst/>
                          <a:latin typeface="Calibri"/>
                        </a:rPr>
                        <a:t>(en miles de pesos)</a:t>
                      </a:r>
                      <a:endParaRPr lang="es-CL" sz="1100" b="1" i="0" u="none" strike="noStrike">
                        <a:solidFill>
                          <a:srgbClr val="366092"/>
                        </a:solidFill>
                        <a:effectLst/>
                        <a:latin typeface="Calibri"/>
                      </a:endParaRPr>
                    </a:p>
                  </a:txBody>
                  <a:tcPr marL="7620" marR="7620" marT="7620" marB="0" anchor="b">
                    <a:lnL>
                      <a:noFill/>
                    </a:lnL>
                    <a:lnR>
                      <a:noFill/>
                    </a:lnR>
                    <a:lnT>
                      <a:noFill/>
                    </a:lnT>
                    <a:lnB>
                      <a:noFill/>
                    </a:lnB>
                    <a:solidFill>
                      <a:srgbClr val="FFFFFF"/>
                    </a:solidFill>
                  </a:tcPr>
                </a:tc>
                <a:tc hMerge="1">
                  <a:txBody>
                    <a:bodyPr/>
                    <a:lstStyle/>
                    <a:p>
                      <a:endParaRPr lang="es-CL"/>
                    </a:p>
                  </a:txBody>
                  <a:tcPr/>
                </a:tc>
                <a:tc hMerge="1">
                  <a:txBody>
                    <a:bodyPr/>
                    <a:lstStyle/>
                    <a:p>
                      <a:endParaRPr lang="es-CL"/>
                    </a:p>
                  </a:txBody>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42682">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42682">
                <a:tc>
                  <a:txBody>
                    <a:bodyPr/>
                    <a:lstStyle/>
                    <a:p>
                      <a:pPr algn="l" fontAlgn="b"/>
                      <a:r>
                        <a:rPr lang="es-CL" sz="1100" b="1" i="0" u="sng" strike="noStrike">
                          <a:solidFill>
                            <a:srgbClr val="366092"/>
                          </a:solidFill>
                          <a:effectLst/>
                          <a:latin typeface="Calibri"/>
                        </a:rPr>
                        <a:t>SAG</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32571">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r>
              <a:tr h="242682">
                <a:tc>
                  <a:txBody>
                    <a:bodyPr/>
                    <a:lstStyle/>
                    <a:p>
                      <a:pPr algn="l" fontAlgn="b"/>
                      <a:r>
                        <a:rPr lang="es-CL" sz="1100" b="1" i="0" u="none" strike="noStrike">
                          <a:solidFill>
                            <a:srgbClr val="366092"/>
                          </a:solidFill>
                          <a:effectLst/>
                          <a:latin typeface="Calibri"/>
                        </a:rPr>
                        <a:t>Concepto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CL" sz="1100" b="1" i="0" u="none" strike="noStrike">
                          <a:solidFill>
                            <a:srgbClr val="366092"/>
                          </a:solidFill>
                          <a:effectLst/>
                          <a:latin typeface="Calibri"/>
                        </a:rPr>
                        <a:t>Año 2014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CL" sz="1100" b="1" i="0" u="none" strike="noStrike">
                          <a:solidFill>
                            <a:srgbClr val="366092"/>
                          </a:solidFill>
                          <a:effectLst/>
                          <a:latin typeface="Calibri"/>
                        </a:rPr>
                        <a:t>Año 2015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CL" sz="1100" b="1" i="0" u="none" strike="noStrike">
                          <a:solidFill>
                            <a:srgbClr val="366092"/>
                          </a:solidFill>
                          <a:effectLst/>
                          <a:latin typeface="Calibri"/>
                        </a:rPr>
                        <a:t>Año 2016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55029">
                <a:tc>
                  <a:txBody>
                    <a:bodyPr/>
                    <a:lstStyle/>
                    <a:p>
                      <a:pPr algn="l" fontAlgn="b"/>
                      <a:r>
                        <a:rPr lang="es-CL" sz="1100" b="0" i="0" u="none" strike="noStrike">
                          <a:solidFill>
                            <a:srgbClr val="366092"/>
                          </a:solidFill>
                          <a:effectLst/>
                          <a:latin typeface="Calibri"/>
                        </a:rPr>
                        <a:t>Aporte Convenio Tr.(Ferias)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25.226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23.879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42682">
                <a:tc>
                  <a:txBody>
                    <a:bodyPr/>
                    <a:lstStyle/>
                    <a:p>
                      <a:pPr algn="l" fontAlgn="b"/>
                      <a:r>
                        <a:rPr lang="es-CL" sz="1100" b="0" i="0" u="none" strike="noStrike">
                          <a:solidFill>
                            <a:srgbClr val="366092"/>
                          </a:solidFill>
                          <a:effectLst/>
                          <a:latin typeface="Calibri"/>
                        </a:rPr>
                        <a:t>Capacitación RR.SS.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1.666.666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952.000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32571">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42682">
                <a:tc>
                  <a:txBody>
                    <a:bodyPr/>
                    <a:lstStyle/>
                    <a:p>
                      <a:pPr algn="l" fontAlgn="b"/>
                      <a:r>
                        <a:rPr lang="es-CL" sz="1100" b="1" i="0" u="none" strike="noStrike">
                          <a:solidFill>
                            <a:srgbClr val="366092"/>
                          </a:solidFill>
                          <a:effectLst/>
                          <a:latin typeface="Calibri"/>
                        </a:rPr>
                        <a:t>Totales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a:solidFill>
                            <a:srgbClr val="366092"/>
                          </a:solidFill>
                          <a:effectLst/>
                          <a:latin typeface="Calibri"/>
                        </a:rPr>
                        <a:t>          25.226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a:solidFill>
                            <a:srgbClr val="366092"/>
                          </a:solidFill>
                          <a:effectLst/>
                          <a:latin typeface="Calibri"/>
                        </a:rPr>
                        <a:t>     1.690.545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dirty="0">
                          <a:solidFill>
                            <a:srgbClr val="366092"/>
                          </a:solidFill>
                          <a:effectLst/>
                          <a:latin typeface="Calibri"/>
                        </a:rPr>
                        <a:t>        952.000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6" name="5 CuadroTexto"/>
          <p:cNvSpPr txBox="1"/>
          <p:nvPr/>
        </p:nvSpPr>
        <p:spPr>
          <a:xfrm>
            <a:off x="755576" y="3789040"/>
            <a:ext cx="7632848" cy="2462213"/>
          </a:xfrm>
          <a:prstGeom prst="rect">
            <a:avLst/>
          </a:prstGeom>
          <a:noFill/>
        </p:spPr>
        <p:txBody>
          <a:bodyPr wrap="square" rtlCol="0">
            <a:spAutoFit/>
          </a:bodyPr>
          <a:lstStyle/>
          <a:p>
            <a:pPr algn="just"/>
            <a:r>
              <a:rPr lang="es-CL" sz="1400" dirty="0" smtClean="0">
                <a:solidFill>
                  <a:schemeClr val="tx1">
                    <a:lumMod val="85000"/>
                    <a:lumOff val="15000"/>
                  </a:schemeClr>
                </a:solidFill>
                <a:latin typeface="+mj-lt"/>
              </a:rPr>
              <a:t>Durante los años </a:t>
            </a:r>
            <a:r>
              <a:rPr lang="es-CL" sz="1400" dirty="0">
                <a:solidFill>
                  <a:schemeClr val="tx1">
                    <a:lumMod val="85000"/>
                    <a:lumOff val="15000"/>
                  </a:schemeClr>
                </a:solidFill>
                <a:latin typeface="+mj-lt"/>
              </a:rPr>
              <a:t>2014 y </a:t>
            </a:r>
            <a:r>
              <a:rPr lang="es-CL" sz="1400" dirty="0" smtClean="0">
                <a:solidFill>
                  <a:schemeClr val="tx1">
                    <a:lumMod val="85000"/>
                    <a:lumOff val="15000"/>
                  </a:schemeClr>
                </a:solidFill>
                <a:latin typeface="+mj-lt"/>
              </a:rPr>
              <a:t>2015, SAG canceló a FUCOA solo su participación en Ferias Agrícolas a través de una inyección de recursos en Convenio de Transferencia de Subsecretaría. Sin embargo, los recursos adicionales que se habían comprometido debieron pasar por la aprobación de </a:t>
            </a:r>
            <a:r>
              <a:rPr lang="es-CL" sz="1400" dirty="0" err="1" smtClean="0">
                <a:solidFill>
                  <a:schemeClr val="tx1">
                    <a:lumMod val="85000"/>
                    <a:lumOff val="15000"/>
                  </a:schemeClr>
                </a:solidFill>
                <a:latin typeface="+mj-lt"/>
              </a:rPr>
              <a:t>Dipres</a:t>
            </a:r>
            <a:r>
              <a:rPr lang="es-CL" sz="1400" dirty="0" smtClean="0">
                <a:solidFill>
                  <a:schemeClr val="tx1">
                    <a:lumMod val="85000"/>
                    <a:lumOff val="15000"/>
                  </a:schemeClr>
                </a:solidFill>
                <a:latin typeface="+mj-lt"/>
              </a:rPr>
              <a:t>, la que los ha rechazado durante 2016 y 2017.</a:t>
            </a:r>
          </a:p>
          <a:p>
            <a:pPr algn="just"/>
            <a:endParaRPr lang="es-CL" sz="1400" dirty="0">
              <a:solidFill>
                <a:schemeClr val="tx1">
                  <a:lumMod val="85000"/>
                  <a:lumOff val="15000"/>
                </a:schemeClr>
              </a:solidFill>
              <a:latin typeface="+mj-lt"/>
            </a:endParaRPr>
          </a:p>
          <a:p>
            <a:pPr algn="just"/>
            <a:r>
              <a:rPr lang="es-CL" sz="1400" dirty="0" smtClean="0">
                <a:solidFill>
                  <a:schemeClr val="tx1">
                    <a:lumMod val="85000"/>
                    <a:lumOff val="15000"/>
                  </a:schemeClr>
                </a:solidFill>
                <a:latin typeface="+mj-lt"/>
              </a:rPr>
              <a:t>En paralelo, hubo contrataciones de menor costo por concepto de Capacitaciones en Redes Sociales.</a:t>
            </a:r>
          </a:p>
          <a:p>
            <a:pPr algn="just"/>
            <a:endParaRPr lang="es-CL" sz="1400" dirty="0">
              <a:solidFill>
                <a:schemeClr val="tx1">
                  <a:lumMod val="85000"/>
                  <a:lumOff val="15000"/>
                </a:schemeClr>
              </a:solidFill>
              <a:latin typeface="+mj-lt"/>
            </a:endParaRPr>
          </a:p>
          <a:p>
            <a:pPr algn="just"/>
            <a:r>
              <a:rPr lang="es-CL" sz="1400" dirty="0" smtClean="0">
                <a:solidFill>
                  <a:schemeClr val="tx1">
                    <a:lumMod val="85000"/>
                    <a:lumOff val="15000"/>
                  </a:schemeClr>
                </a:solidFill>
                <a:latin typeface="+mj-lt"/>
              </a:rPr>
              <a:t>A la fecha, existe un monto relevante de recursos que no han sido traspasados a FUCOA.</a:t>
            </a:r>
          </a:p>
          <a:p>
            <a:pPr algn="just"/>
            <a:endParaRPr lang="es-CL" sz="1400" dirty="0">
              <a:solidFill>
                <a:schemeClr val="tx1">
                  <a:lumMod val="85000"/>
                  <a:lumOff val="15000"/>
                </a:schemeClr>
              </a:solidFill>
              <a:latin typeface="+mj-lt"/>
            </a:endParaRPr>
          </a:p>
          <a:p>
            <a:pPr algn="just"/>
            <a:r>
              <a:rPr lang="es-CL" sz="1400" dirty="0" smtClean="0">
                <a:solidFill>
                  <a:schemeClr val="tx1">
                    <a:lumMod val="85000"/>
                    <a:lumOff val="15000"/>
                  </a:schemeClr>
                </a:solidFill>
                <a:latin typeface="+mj-lt"/>
              </a:rPr>
              <a:t>El área Jurídica de SAG ha manifestado en numerosas ocasiones dificultades para transferir recursos a FUCOA.</a:t>
            </a:r>
            <a:endParaRPr lang="es-CL" sz="1400" dirty="0">
              <a:solidFill>
                <a:schemeClr val="tx1">
                  <a:lumMod val="85000"/>
                  <a:lumOff val="15000"/>
                </a:schemeClr>
              </a:solidFill>
              <a:latin typeface="+mj-lt"/>
            </a:endParaRPr>
          </a:p>
        </p:txBody>
      </p:sp>
    </p:spTree>
    <p:extLst>
      <p:ext uri="{BB962C8B-B14F-4D97-AF65-F5344CB8AC3E}">
        <p14:creationId xmlns:p14="http://schemas.microsoft.com/office/powerpoint/2010/main" val="5014070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484784"/>
          </a:xfrm>
        </p:spPr>
        <p:txBody>
          <a:bodyPr/>
          <a:lstStyle/>
          <a:p>
            <a:pPr algn="l"/>
            <a:r>
              <a:rPr lang="es-CL" sz="2400" b="1" dirty="0" smtClean="0">
                <a:solidFill>
                  <a:srgbClr val="0070C0"/>
                </a:solidFill>
              </a:rPr>
              <a:t>Síntesis de los ingresos de la Fundación / CONAF</a:t>
            </a:r>
            <a:br>
              <a:rPr lang="es-CL" sz="2400" b="1" dirty="0" smtClean="0">
                <a:solidFill>
                  <a:srgbClr val="0070C0"/>
                </a:solidFill>
              </a:rPr>
            </a:br>
            <a:r>
              <a:rPr lang="es-CL" sz="2400" b="1" dirty="0" smtClean="0">
                <a:solidFill>
                  <a:srgbClr val="0070C0"/>
                </a:solidFill>
              </a:rPr>
              <a:t>	</a:t>
            </a:r>
            <a:endParaRPr lang="es-CL" sz="2400" dirty="0"/>
          </a:p>
        </p:txBody>
      </p:sp>
      <p:sp>
        <p:nvSpPr>
          <p:cNvPr id="3" name="2 CuadroTexto"/>
          <p:cNvSpPr txBox="1"/>
          <p:nvPr/>
        </p:nvSpPr>
        <p:spPr>
          <a:xfrm>
            <a:off x="807911" y="908720"/>
            <a:ext cx="7632848" cy="1661993"/>
          </a:xfrm>
          <a:prstGeom prst="rect">
            <a:avLst/>
          </a:prstGeom>
          <a:noFill/>
        </p:spPr>
        <p:txBody>
          <a:bodyPr wrap="square" rtlCol="0">
            <a:spAutoFit/>
          </a:bodyPr>
          <a:lstStyle/>
          <a:p>
            <a:endParaRPr lang="es-CL" dirty="0" smtClean="0">
              <a:solidFill>
                <a:schemeClr val="tx1">
                  <a:lumMod val="50000"/>
                  <a:lumOff val="50000"/>
                </a:schemeClr>
              </a:solidFill>
              <a:latin typeface="Calibri" pitchFamily="34" charset="0"/>
            </a:endParaRPr>
          </a:p>
          <a:p>
            <a:endParaRPr lang="es-CL" dirty="0" smtClean="0">
              <a:solidFill>
                <a:schemeClr val="tx1">
                  <a:lumMod val="50000"/>
                  <a:lumOff val="50000"/>
                </a:schemeClr>
              </a:solidFill>
              <a:latin typeface="Calibri" pitchFamily="34" charset="0"/>
            </a:endParaRPr>
          </a:p>
          <a:p>
            <a:pPr marL="285750" indent="-285750">
              <a:buFontTx/>
              <a:buChar char="-"/>
            </a:pPr>
            <a:endParaRPr lang="es-CL" dirty="0" smtClean="0">
              <a:solidFill>
                <a:schemeClr val="tx1">
                  <a:lumMod val="50000"/>
                  <a:lumOff val="50000"/>
                </a:schemeClr>
              </a:solidFill>
              <a:latin typeface="Calibri" pitchFamily="34" charset="0"/>
            </a:endParaRPr>
          </a:p>
          <a:p>
            <a:pPr marL="342900" indent="-342900">
              <a:buFontTx/>
              <a:buChar char="-"/>
            </a:pPr>
            <a:endParaRPr lang="es-CL" sz="2400" dirty="0" smtClean="0">
              <a:solidFill>
                <a:schemeClr val="tx1">
                  <a:lumMod val="50000"/>
                  <a:lumOff val="50000"/>
                </a:schemeClr>
              </a:solidFill>
              <a:latin typeface="Calibri" pitchFamily="34" charset="0"/>
            </a:endParaRPr>
          </a:p>
          <a:p>
            <a:pPr marL="342900" indent="-342900">
              <a:buFontTx/>
              <a:buChar char="-"/>
            </a:pPr>
            <a:endParaRPr lang="es-CL" sz="2400" dirty="0">
              <a:solidFill>
                <a:schemeClr val="tx1">
                  <a:lumMod val="50000"/>
                  <a:lumOff val="50000"/>
                </a:schemeClr>
              </a:solidFill>
              <a:latin typeface="Calibri" pitchFamily="34" charset="0"/>
            </a:endParaRPr>
          </a:p>
        </p:txBody>
      </p:sp>
      <p:sp>
        <p:nvSpPr>
          <p:cNvPr id="6" name="5 CuadroTexto"/>
          <p:cNvSpPr txBox="1"/>
          <p:nvPr/>
        </p:nvSpPr>
        <p:spPr>
          <a:xfrm>
            <a:off x="755576" y="3789040"/>
            <a:ext cx="7632848" cy="2693045"/>
          </a:xfrm>
          <a:prstGeom prst="rect">
            <a:avLst/>
          </a:prstGeom>
          <a:noFill/>
        </p:spPr>
        <p:txBody>
          <a:bodyPr wrap="square" rtlCol="0">
            <a:spAutoFit/>
          </a:bodyPr>
          <a:lstStyle/>
          <a:p>
            <a:pPr algn="just"/>
            <a:r>
              <a:rPr lang="es-CL" sz="1300" dirty="0" smtClean="0">
                <a:solidFill>
                  <a:schemeClr val="tx1">
                    <a:lumMod val="85000"/>
                    <a:lumOff val="15000"/>
                  </a:schemeClr>
                </a:solidFill>
                <a:latin typeface="+mj-lt"/>
              </a:rPr>
              <a:t>La campaña de Alto Incendios Forestales de CONAF ha sido uno de los grandes proyectos que FUCOA ha llevado a cabo exitosamente desde el 2014, obteniendo resultados positivos en redes sociales y todo el plan de medios ejecutado. </a:t>
            </a:r>
          </a:p>
          <a:p>
            <a:pPr algn="just"/>
            <a:endParaRPr lang="es-CL" sz="1300" dirty="0">
              <a:solidFill>
                <a:schemeClr val="tx1">
                  <a:lumMod val="85000"/>
                  <a:lumOff val="15000"/>
                </a:schemeClr>
              </a:solidFill>
              <a:latin typeface="+mj-lt"/>
            </a:endParaRPr>
          </a:p>
          <a:p>
            <a:pPr algn="just"/>
            <a:r>
              <a:rPr lang="es-CL" sz="1300" dirty="0" smtClean="0">
                <a:solidFill>
                  <a:schemeClr val="tx1">
                    <a:lumMod val="85000"/>
                    <a:lumOff val="15000"/>
                  </a:schemeClr>
                </a:solidFill>
                <a:latin typeface="+mj-lt"/>
              </a:rPr>
              <a:t>Los procesos de pago de la campaña han sido lentos, por lo que en consecuencia, a FUCOA se le ha dificultado el pago a los proveedores asociados año a año. A la fecha, la campaña ya está finalizando y aún quedan cuotas pendientes. </a:t>
            </a:r>
          </a:p>
          <a:p>
            <a:pPr algn="just"/>
            <a:endParaRPr lang="es-CL" sz="1300" dirty="0">
              <a:solidFill>
                <a:schemeClr val="tx1">
                  <a:lumMod val="85000"/>
                  <a:lumOff val="15000"/>
                </a:schemeClr>
              </a:solidFill>
              <a:latin typeface="+mj-lt"/>
            </a:endParaRPr>
          </a:p>
          <a:p>
            <a:pPr algn="just"/>
            <a:r>
              <a:rPr lang="es-CL" sz="1300" dirty="0" smtClean="0">
                <a:solidFill>
                  <a:schemeClr val="tx1">
                    <a:lumMod val="85000"/>
                    <a:lumOff val="15000"/>
                  </a:schemeClr>
                </a:solidFill>
                <a:latin typeface="+mj-lt"/>
              </a:rPr>
              <a:t>En 2016, </a:t>
            </a:r>
            <a:r>
              <a:rPr lang="es-CL" sz="1300" dirty="0" err="1" smtClean="0">
                <a:solidFill>
                  <a:schemeClr val="tx1">
                    <a:lumMod val="85000"/>
                    <a:lumOff val="15000"/>
                  </a:schemeClr>
                </a:solidFill>
                <a:latin typeface="+mj-lt"/>
              </a:rPr>
              <a:t>Conaf</a:t>
            </a:r>
            <a:r>
              <a:rPr lang="es-CL" sz="1300" dirty="0" smtClean="0">
                <a:solidFill>
                  <a:schemeClr val="tx1">
                    <a:lumMod val="85000"/>
                    <a:lumOff val="15000"/>
                  </a:schemeClr>
                </a:solidFill>
                <a:latin typeface="+mj-lt"/>
              </a:rPr>
              <a:t> no pagó en su totalidad las ferias agrícolas en las que tuvo plena participación de acuerdo a calendario enviado a principio del año, quedando un saldo en contra.</a:t>
            </a:r>
          </a:p>
          <a:p>
            <a:pPr algn="just"/>
            <a:endParaRPr lang="es-CL" sz="1300" dirty="0">
              <a:solidFill>
                <a:schemeClr val="tx1">
                  <a:lumMod val="85000"/>
                  <a:lumOff val="15000"/>
                </a:schemeClr>
              </a:solidFill>
              <a:latin typeface="+mj-lt"/>
            </a:endParaRPr>
          </a:p>
          <a:p>
            <a:pPr algn="just"/>
            <a:r>
              <a:rPr lang="es-CL" sz="1300" dirty="0" smtClean="0">
                <a:solidFill>
                  <a:schemeClr val="tx1">
                    <a:lumMod val="85000"/>
                    <a:lumOff val="15000"/>
                  </a:schemeClr>
                </a:solidFill>
                <a:latin typeface="+mj-lt"/>
              </a:rPr>
              <a:t>Lo mismo ocurre con la cuota anual de la Comisión de Igualdad de Oportunidades (CIO) que aportan todas las instituciones anualmente.</a:t>
            </a:r>
            <a:endParaRPr lang="es-CL" sz="1300" dirty="0">
              <a:solidFill>
                <a:schemeClr val="tx1">
                  <a:lumMod val="85000"/>
                  <a:lumOff val="15000"/>
                </a:schemeClr>
              </a:solidFill>
              <a:latin typeface="+mj-lt"/>
            </a:endParaRPr>
          </a:p>
        </p:txBody>
      </p:sp>
      <p:graphicFrame>
        <p:nvGraphicFramePr>
          <p:cNvPr id="7" name="6 Tabla"/>
          <p:cNvGraphicFramePr>
            <a:graphicFrameLocks noGrp="1"/>
          </p:cNvGraphicFramePr>
          <p:nvPr>
            <p:extLst>
              <p:ext uri="{D42A27DB-BD31-4B8C-83A1-F6EECF244321}">
                <p14:modId xmlns:p14="http://schemas.microsoft.com/office/powerpoint/2010/main" val="2914773240"/>
              </p:ext>
            </p:extLst>
          </p:nvPr>
        </p:nvGraphicFramePr>
        <p:xfrm>
          <a:off x="2176063" y="1124741"/>
          <a:ext cx="4896543" cy="2664299"/>
        </p:xfrm>
        <a:graphic>
          <a:graphicData uri="http://schemas.openxmlformats.org/drawingml/2006/table">
            <a:tbl>
              <a:tblPr/>
              <a:tblGrid>
                <a:gridCol w="1986777"/>
                <a:gridCol w="969922"/>
                <a:gridCol w="969922"/>
                <a:gridCol w="969922"/>
              </a:tblGrid>
              <a:tr h="293844">
                <a:tc>
                  <a:txBody>
                    <a:bodyPr/>
                    <a:lstStyle/>
                    <a:p>
                      <a:pPr algn="l" fontAlgn="b"/>
                      <a:r>
                        <a:rPr lang="es-CL" sz="1100" b="1" i="0" u="sng" strike="noStrike">
                          <a:solidFill>
                            <a:srgbClr val="366092"/>
                          </a:solidFill>
                          <a:effectLst/>
                          <a:latin typeface="Calibri"/>
                        </a:rPr>
                        <a:t>CONAF</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08093">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r>
              <a:tr h="217141">
                <a:tc>
                  <a:txBody>
                    <a:bodyPr/>
                    <a:lstStyle/>
                    <a:p>
                      <a:pPr algn="l" fontAlgn="b"/>
                      <a:r>
                        <a:rPr lang="es-CL" sz="1100" b="1" i="0" u="none" strike="noStrike">
                          <a:solidFill>
                            <a:srgbClr val="366092"/>
                          </a:solidFill>
                          <a:effectLst/>
                          <a:latin typeface="Calibri"/>
                        </a:rPr>
                        <a:t>Concepto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CL" sz="1100" b="1" i="0" u="none" strike="noStrike">
                          <a:solidFill>
                            <a:srgbClr val="366092"/>
                          </a:solidFill>
                          <a:effectLst/>
                          <a:latin typeface="Calibri"/>
                        </a:rPr>
                        <a:t>Año 2014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CL" sz="1100" b="1" i="0" u="none" strike="noStrike">
                          <a:solidFill>
                            <a:srgbClr val="366092"/>
                          </a:solidFill>
                          <a:effectLst/>
                          <a:latin typeface="Calibri"/>
                        </a:rPr>
                        <a:t>Año 2015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CL" sz="1100" b="1" i="0" u="none" strike="noStrike">
                          <a:solidFill>
                            <a:srgbClr val="366092"/>
                          </a:solidFill>
                          <a:effectLst/>
                          <a:latin typeface="Calibri"/>
                        </a:rPr>
                        <a:t>Año 2016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17141">
                <a:tc>
                  <a:txBody>
                    <a:bodyPr/>
                    <a:lstStyle/>
                    <a:p>
                      <a:pPr algn="l" fontAlgn="b"/>
                      <a:r>
                        <a:rPr lang="es-CL" sz="1100" b="0" i="0" u="none" strike="noStrike">
                          <a:solidFill>
                            <a:srgbClr val="366092"/>
                          </a:solidFill>
                          <a:effectLst/>
                          <a:latin typeface="Calibri"/>
                        </a:rPr>
                        <a:t>Campaña Alto Incendios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216.662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246.000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251.970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8093">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17141">
                <a:tc>
                  <a:txBody>
                    <a:bodyPr/>
                    <a:lstStyle/>
                    <a:p>
                      <a:pPr algn="l" fontAlgn="b"/>
                      <a:r>
                        <a:rPr lang="es-CL" sz="1100" b="1" i="0" u="none" strike="noStrike">
                          <a:solidFill>
                            <a:srgbClr val="366092"/>
                          </a:solidFill>
                          <a:effectLst/>
                          <a:latin typeface="Calibri"/>
                        </a:rPr>
                        <a:t>Totales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a:solidFill>
                            <a:srgbClr val="366092"/>
                          </a:solidFill>
                          <a:effectLst/>
                          <a:latin typeface="Calibri"/>
                        </a:rPr>
                        <a:t>        216.662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a:solidFill>
                            <a:srgbClr val="366092"/>
                          </a:solidFill>
                          <a:effectLst/>
                          <a:latin typeface="Calibri"/>
                        </a:rPr>
                        <a:t>        246.000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1" i="0" u="none" strike="noStrike">
                          <a:solidFill>
                            <a:srgbClr val="366092"/>
                          </a:solidFill>
                          <a:effectLst/>
                          <a:latin typeface="Calibri"/>
                        </a:rPr>
                        <a:t>        251.970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17141">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r>
              <a:tr h="217141">
                <a:tc gridSpan="3">
                  <a:txBody>
                    <a:bodyPr/>
                    <a:lstStyle/>
                    <a:p>
                      <a:pPr algn="l" fontAlgn="b"/>
                      <a:r>
                        <a:rPr lang="es-CL" sz="1100" b="1" i="0" u="none" strike="noStrike">
                          <a:solidFill>
                            <a:srgbClr val="366092"/>
                          </a:solidFill>
                          <a:effectLst/>
                          <a:latin typeface="Calibri"/>
                        </a:rPr>
                        <a:t>CONAF : Saldo pendiente de pago a la fecha </a:t>
                      </a:r>
                    </a:p>
                  </a:txBody>
                  <a:tcPr marL="7620" marR="7620" marT="7620" marB="0" anchor="b">
                    <a:lnL>
                      <a:noFill/>
                    </a:lnL>
                    <a:lnR>
                      <a:noFill/>
                    </a:lnR>
                    <a:lnT>
                      <a:noFill/>
                    </a:lnT>
                    <a:lnB>
                      <a:noFill/>
                    </a:lnB>
                    <a:solidFill>
                      <a:srgbClr val="FFFFFF"/>
                    </a:solidFill>
                  </a:tcPr>
                </a:tc>
                <a:tc hMerge="1">
                  <a:txBody>
                    <a:bodyPr/>
                    <a:lstStyle/>
                    <a:p>
                      <a:endParaRPr lang="es-CL"/>
                    </a:p>
                  </a:txBody>
                  <a:tcPr/>
                </a:tc>
                <a:tc hMerge="1">
                  <a:txBody>
                    <a:bodyPr/>
                    <a:lstStyle/>
                    <a:p>
                      <a:endParaRPr lang="es-CL"/>
                    </a:p>
                  </a:txBody>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17141">
                <a:tc>
                  <a:txBody>
                    <a:bodyPr/>
                    <a:lstStyle/>
                    <a:p>
                      <a:pPr algn="l" fontAlgn="b"/>
                      <a:r>
                        <a:rPr lang="es-CL" sz="1100" b="0" i="0" u="none" strike="noStrike">
                          <a:solidFill>
                            <a:srgbClr val="366092"/>
                          </a:solidFill>
                          <a:effectLst/>
                          <a:latin typeface="Calibri"/>
                        </a:rPr>
                        <a:t>Ferias 2016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9.505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17141">
                <a:tc>
                  <a:txBody>
                    <a:bodyPr/>
                    <a:lstStyle/>
                    <a:p>
                      <a:pPr algn="l" fontAlgn="b"/>
                      <a:r>
                        <a:rPr lang="es-CL" sz="1100" b="0" i="0" u="none" strike="noStrike">
                          <a:solidFill>
                            <a:srgbClr val="366092"/>
                          </a:solidFill>
                          <a:effectLst/>
                          <a:latin typeface="Calibri"/>
                        </a:rPr>
                        <a:t>CIO :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5.000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17141">
                <a:tc>
                  <a:txBody>
                    <a:bodyPr/>
                    <a:lstStyle/>
                    <a:p>
                      <a:pPr algn="l" fontAlgn="b"/>
                      <a:r>
                        <a:rPr lang="es-CL" sz="1100" b="1" i="0" u="none" strike="noStrike">
                          <a:solidFill>
                            <a:srgbClr val="366092"/>
                          </a:solidFill>
                          <a:effectLst/>
                          <a:latin typeface="Calibri"/>
                        </a:rPr>
                        <a:t>Total : </a:t>
                      </a: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CL" sz="1100" b="1" i="0" u="none" strike="noStrike">
                          <a:solidFill>
                            <a:srgbClr val="366092"/>
                          </a:solidFill>
                          <a:effectLst/>
                          <a:latin typeface="Calibri"/>
                        </a:rPr>
                        <a:t>          14.505 </a:t>
                      </a: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r>
              <a:tr h="217141">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a:solidFill>
                            <a:srgbClr val="366092"/>
                          </a:solidFill>
                          <a:effectLst/>
                          <a:latin typeface="Calibri"/>
                        </a:rPr>
                        <a:t> </a:t>
                      </a:r>
                    </a:p>
                  </a:txBody>
                  <a:tcPr marL="7620" marR="7620" marT="7620" marB="0" anchor="b">
                    <a:lnL>
                      <a:noFill/>
                    </a:lnL>
                    <a:lnR>
                      <a:noFill/>
                    </a:lnR>
                    <a:lnT>
                      <a:noFill/>
                    </a:lnT>
                    <a:lnB>
                      <a:noFill/>
                    </a:lnB>
                    <a:solidFill>
                      <a:srgbClr val="FFFFFF"/>
                    </a:solidFill>
                  </a:tcPr>
                </a:tc>
                <a:tc>
                  <a:txBody>
                    <a:bodyPr/>
                    <a:lstStyle/>
                    <a:p>
                      <a:pPr algn="l" fontAlgn="b"/>
                      <a:r>
                        <a:rPr lang="es-CL" sz="1100" b="0" i="0" u="none" strike="noStrike" dirty="0">
                          <a:solidFill>
                            <a:srgbClr val="366092"/>
                          </a:solidFill>
                          <a:effectLst/>
                          <a:latin typeface="Calibri"/>
                        </a:rPr>
                        <a:t> </a:t>
                      </a:r>
                    </a:p>
                  </a:txBody>
                  <a:tcPr marL="7620" marR="7620" marT="7620" marB="0" anchor="b">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12666312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836712"/>
          </a:xfrm>
        </p:spPr>
        <p:txBody>
          <a:bodyPr/>
          <a:lstStyle/>
          <a:p>
            <a:pPr algn="l"/>
            <a:r>
              <a:rPr lang="es-CL" sz="2400" b="1" dirty="0" smtClean="0">
                <a:solidFill>
                  <a:srgbClr val="0070C0"/>
                </a:solidFill>
              </a:rPr>
              <a:t>Convenio Marco 	</a:t>
            </a:r>
            <a:endParaRPr lang="es-CL" sz="2400" dirty="0"/>
          </a:p>
        </p:txBody>
      </p:sp>
      <p:sp>
        <p:nvSpPr>
          <p:cNvPr id="3" name="2 CuadroTexto"/>
          <p:cNvSpPr txBox="1"/>
          <p:nvPr/>
        </p:nvSpPr>
        <p:spPr>
          <a:xfrm>
            <a:off x="807911" y="908720"/>
            <a:ext cx="7632848" cy="830997"/>
          </a:xfrm>
          <a:prstGeom prst="rect">
            <a:avLst/>
          </a:prstGeom>
          <a:noFill/>
        </p:spPr>
        <p:txBody>
          <a:bodyPr wrap="square" rtlCol="0">
            <a:spAutoFit/>
          </a:bodyPr>
          <a:lstStyle/>
          <a:p>
            <a:pPr marL="342900" indent="-342900">
              <a:buFontTx/>
              <a:buChar char="-"/>
            </a:pPr>
            <a:endParaRPr lang="es-CL" sz="2400" dirty="0" smtClean="0">
              <a:solidFill>
                <a:schemeClr val="tx1">
                  <a:lumMod val="50000"/>
                  <a:lumOff val="50000"/>
                </a:schemeClr>
              </a:solidFill>
              <a:latin typeface="Calibri" pitchFamily="34" charset="0"/>
            </a:endParaRPr>
          </a:p>
          <a:p>
            <a:pPr marL="342900" indent="-342900">
              <a:buFontTx/>
              <a:buChar char="-"/>
            </a:pPr>
            <a:endParaRPr lang="es-CL" sz="2400" dirty="0">
              <a:solidFill>
                <a:schemeClr val="tx1">
                  <a:lumMod val="50000"/>
                  <a:lumOff val="50000"/>
                </a:schemeClr>
              </a:solidFill>
              <a:latin typeface="Calibri" pitchFamily="34" charset="0"/>
            </a:endParaRPr>
          </a:p>
        </p:txBody>
      </p:sp>
      <p:sp>
        <p:nvSpPr>
          <p:cNvPr id="4" name="3 CuadroTexto"/>
          <p:cNvSpPr txBox="1"/>
          <p:nvPr/>
        </p:nvSpPr>
        <p:spPr>
          <a:xfrm>
            <a:off x="807911" y="2204864"/>
            <a:ext cx="7436497" cy="2246769"/>
          </a:xfrm>
          <a:prstGeom prst="rect">
            <a:avLst/>
          </a:prstGeom>
          <a:noFill/>
        </p:spPr>
        <p:txBody>
          <a:bodyPr wrap="square" rtlCol="0">
            <a:spAutoFit/>
          </a:bodyPr>
          <a:lstStyle/>
          <a:p>
            <a:r>
              <a:rPr lang="es-CL" sz="1400" dirty="0" smtClean="0">
                <a:solidFill>
                  <a:schemeClr val="tx1">
                    <a:lumMod val="85000"/>
                    <a:lumOff val="15000"/>
                  </a:schemeClr>
                </a:solidFill>
                <a:latin typeface="+mj-lt"/>
              </a:rPr>
              <a:t>Dado que las contrataciones con los </a:t>
            </a:r>
            <a:r>
              <a:rPr lang="es-CL" sz="1400" dirty="0">
                <a:solidFill>
                  <a:schemeClr val="tx1">
                    <a:lumMod val="85000"/>
                    <a:lumOff val="15000"/>
                  </a:schemeClr>
                </a:solidFill>
                <a:latin typeface="+mj-lt"/>
              </a:rPr>
              <a:t>s</a:t>
            </a:r>
            <a:r>
              <a:rPr lang="es-CL" sz="1400" dirty="0" smtClean="0">
                <a:solidFill>
                  <a:schemeClr val="tx1">
                    <a:lumMod val="85000"/>
                    <a:lumOff val="15000"/>
                  </a:schemeClr>
                </a:solidFill>
                <a:latin typeface="+mj-lt"/>
              </a:rPr>
              <a:t>ervicios del Ministerio, sector privado y otros similares ha sido muy compleja, FUCOA inició la tramitación para entrar en Convenio Marco en </a:t>
            </a:r>
            <a:r>
              <a:rPr lang="es-CL" sz="1400" dirty="0" err="1" smtClean="0">
                <a:solidFill>
                  <a:schemeClr val="tx1">
                    <a:lumMod val="85000"/>
                    <a:lumOff val="15000"/>
                  </a:schemeClr>
                </a:solidFill>
                <a:latin typeface="+mj-lt"/>
              </a:rPr>
              <a:t>ChileCompras</a:t>
            </a:r>
            <a:r>
              <a:rPr lang="es-CL" sz="1400" dirty="0" smtClean="0">
                <a:solidFill>
                  <a:schemeClr val="tx1">
                    <a:lumMod val="85000"/>
                    <a:lumOff val="15000"/>
                  </a:schemeClr>
                </a:solidFill>
                <a:latin typeface="+mj-lt"/>
              </a:rPr>
              <a:t>, escenario en el cual concluimos lo siguiente: </a:t>
            </a:r>
          </a:p>
          <a:p>
            <a:endParaRPr lang="es-CL" sz="1400" dirty="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No existen a la fecha propuestas en el portal </a:t>
            </a:r>
            <a:r>
              <a:rPr lang="es-CL" sz="1400" dirty="0" err="1" smtClean="0">
                <a:solidFill>
                  <a:schemeClr val="tx1">
                    <a:lumMod val="85000"/>
                    <a:lumOff val="15000"/>
                  </a:schemeClr>
                </a:solidFill>
                <a:latin typeface="+mj-lt"/>
              </a:rPr>
              <a:t>ChileCompras</a:t>
            </a:r>
            <a:r>
              <a:rPr lang="es-CL" sz="1400" dirty="0" smtClean="0">
                <a:solidFill>
                  <a:schemeClr val="tx1">
                    <a:lumMod val="85000"/>
                    <a:lumOff val="15000"/>
                  </a:schemeClr>
                </a:solidFill>
                <a:latin typeface="+mj-lt"/>
              </a:rPr>
              <a:t> a las que FUCOA con sus giros pueda postular hasta 2021.</a:t>
            </a:r>
          </a:p>
          <a:p>
            <a:pPr marL="285750" indent="-285750">
              <a:buFont typeface="Wingdings" panose="05000000000000000000" pitchFamily="2" charset="2"/>
              <a:buChar char="§"/>
            </a:pPr>
            <a:endParaRPr lang="es-CL" sz="1400" dirty="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Durante el 2016 se inició un proceso por el cual una Institución 100% pública pudiera levantar una solicitud y fue rechazada por </a:t>
            </a:r>
            <a:r>
              <a:rPr lang="es-CL" sz="1400" dirty="0" err="1" smtClean="0">
                <a:solidFill>
                  <a:schemeClr val="tx1">
                    <a:lumMod val="85000"/>
                    <a:lumOff val="15000"/>
                  </a:schemeClr>
                </a:solidFill>
                <a:latin typeface="+mj-lt"/>
              </a:rPr>
              <a:t>ChileCompras</a:t>
            </a:r>
            <a:r>
              <a:rPr lang="es-CL" sz="1400" dirty="0" smtClean="0">
                <a:solidFill>
                  <a:schemeClr val="tx1">
                    <a:lumMod val="85000"/>
                    <a:lumOff val="15000"/>
                  </a:schemeClr>
                </a:solidFill>
                <a:latin typeface="+mj-lt"/>
              </a:rPr>
              <a:t>. </a:t>
            </a:r>
          </a:p>
          <a:p>
            <a:pPr marL="285750" indent="-285750">
              <a:buFontTx/>
              <a:buChar char="-"/>
            </a:pPr>
            <a:endParaRPr lang="es-CL" sz="1400" dirty="0">
              <a:solidFill>
                <a:schemeClr val="tx1">
                  <a:lumMod val="85000"/>
                  <a:lumOff val="15000"/>
                </a:schemeClr>
              </a:solidFill>
              <a:latin typeface="+mj-lt"/>
            </a:endParaRPr>
          </a:p>
        </p:txBody>
      </p:sp>
    </p:spTree>
    <p:extLst>
      <p:ext uri="{BB962C8B-B14F-4D97-AF65-F5344CB8AC3E}">
        <p14:creationId xmlns:p14="http://schemas.microsoft.com/office/powerpoint/2010/main" val="4035522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827584" y="4653136"/>
            <a:ext cx="7786688" cy="785818"/>
          </a:xfrm>
        </p:spPr>
        <p:txBody>
          <a:bodyPr rtlCol="0">
            <a:normAutofit/>
          </a:bodyPr>
          <a:lstStyle/>
          <a:p>
            <a:pPr eaLnBrk="1" fontAlgn="auto" hangingPunct="1">
              <a:spcAft>
                <a:spcPts val="0"/>
              </a:spcAft>
              <a:buFont typeface="Arial" pitchFamily="34" charset="0"/>
              <a:buNone/>
              <a:defRPr/>
            </a:pPr>
            <a:r>
              <a:rPr lang="es-CL" sz="3800" b="1" dirty="0" smtClean="0">
                <a:solidFill>
                  <a:schemeClr val="bg1"/>
                </a:solidFill>
              </a:rPr>
              <a:t>Proyecciones 2017</a:t>
            </a:r>
          </a:p>
        </p:txBody>
      </p:sp>
      <p:pic>
        <p:nvPicPr>
          <p:cNvPr id="7" name="Imagen 6"/>
          <p:cNvPicPr>
            <a:picLocks noChangeAspect="1"/>
          </p:cNvPicPr>
          <p:nvPr/>
        </p:nvPicPr>
        <p:blipFill>
          <a:blip r:embed="rId3"/>
          <a:stretch>
            <a:fillRect/>
          </a:stretch>
        </p:blipFill>
        <p:spPr>
          <a:xfrm>
            <a:off x="7740352" y="5589240"/>
            <a:ext cx="1068750" cy="967500"/>
          </a:xfrm>
          <a:prstGeom prst="rect">
            <a:avLst/>
          </a:prstGeom>
        </p:spPr>
      </p:pic>
      <p:pic>
        <p:nvPicPr>
          <p:cNvPr id="6"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1304403"/>
            <a:ext cx="29194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0510464"/>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836712"/>
          </a:xfrm>
        </p:spPr>
        <p:txBody>
          <a:bodyPr/>
          <a:lstStyle/>
          <a:p>
            <a:pPr algn="l"/>
            <a:r>
              <a:rPr lang="es-CL" sz="2400" b="1" dirty="0" smtClean="0">
                <a:solidFill>
                  <a:srgbClr val="0070C0"/>
                </a:solidFill>
              </a:rPr>
              <a:t>Proyectos en ejecución 2016-2017</a:t>
            </a:r>
            <a:endParaRPr lang="es-CL" sz="2400" dirty="0"/>
          </a:p>
        </p:txBody>
      </p:sp>
      <p:sp>
        <p:nvSpPr>
          <p:cNvPr id="3" name="2 CuadroTexto"/>
          <p:cNvSpPr txBox="1"/>
          <p:nvPr/>
        </p:nvSpPr>
        <p:spPr>
          <a:xfrm>
            <a:off x="807911" y="908720"/>
            <a:ext cx="7632848" cy="830997"/>
          </a:xfrm>
          <a:prstGeom prst="rect">
            <a:avLst/>
          </a:prstGeom>
          <a:noFill/>
        </p:spPr>
        <p:txBody>
          <a:bodyPr wrap="square" rtlCol="0">
            <a:spAutoFit/>
          </a:bodyPr>
          <a:lstStyle/>
          <a:p>
            <a:pPr marL="342900" indent="-342900">
              <a:buFontTx/>
              <a:buChar char="-"/>
            </a:pPr>
            <a:endParaRPr lang="es-CL" sz="2400" dirty="0" smtClean="0">
              <a:solidFill>
                <a:schemeClr val="tx1">
                  <a:lumMod val="50000"/>
                  <a:lumOff val="50000"/>
                </a:schemeClr>
              </a:solidFill>
              <a:latin typeface="Calibri" pitchFamily="34" charset="0"/>
            </a:endParaRPr>
          </a:p>
          <a:p>
            <a:pPr marL="342900" indent="-342900">
              <a:buFontTx/>
              <a:buChar char="-"/>
            </a:pPr>
            <a:endParaRPr lang="es-CL" sz="2400" dirty="0">
              <a:solidFill>
                <a:schemeClr val="tx1">
                  <a:lumMod val="50000"/>
                  <a:lumOff val="50000"/>
                </a:schemeClr>
              </a:solidFill>
              <a:latin typeface="Calibri" pitchFamily="34" charset="0"/>
            </a:endParaRPr>
          </a:p>
        </p:txBody>
      </p:sp>
      <p:sp>
        <p:nvSpPr>
          <p:cNvPr id="4" name="3 CuadroTexto"/>
          <p:cNvSpPr txBox="1"/>
          <p:nvPr/>
        </p:nvSpPr>
        <p:spPr>
          <a:xfrm>
            <a:off x="683568" y="1268760"/>
            <a:ext cx="7632848" cy="5478423"/>
          </a:xfrm>
          <a:prstGeom prst="rect">
            <a:avLst/>
          </a:prstGeom>
          <a:noFill/>
        </p:spPr>
        <p:txBody>
          <a:bodyPr wrap="square" rtlCol="0">
            <a:spAutoFit/>
          </a:bodyPr>
          <a:lstStyle/>
          <a:p>
            <a:r>
              <a:rPr lang="es-CL" sz="1400" dirty="0" smtClean="0">
                <a:solidFill>
                  <a:schemeClr val="tx1">
                    <a:lumMod val="85000"/>
                    <a:lumOff val="15000"/>
                  </a:schemeClr>
                </a:solidFill>
                <a:latin typeface="+mj-lt"/>
              </a:rPr>
              <a:t>Actualmente se encuentran en ejecución los siguientes proyectos : </a:t>
            </a:r>
          </a:p>
          <a:p>
            <a:endParaRPr lang="es-CL" sz="1400" dirty="0">
              <a:solidFill>
                <a:schemeClr val="tx1">
                  <a:lumMod val="85000"/>
                  <a:lumOff val="15000"/>
                </a:schemeClr>
              </a:solidFill>
              <a:latin typeface="+mj-lt"/>
            </a:endParaRPr>
          </a:p>
          <a:p>
            <a:pPr marL="285750" lvl="0" indent="-285750" algn="just">
              <a:buFont typeface="Wingdings" panose="05000000000000000000" pitchFamily="2" charset="2"/>
              <a:buChar char="§"/>
            </a:pPr>
            <a:r>
              <a:rPr lang="es-CL" sz="1400" dirty="0" smtClean="0">
                <a:solidFill>
                  <a:schemeClr val="tx1">
                    <a:lumMod val="85000"/>
                    <a:lumOff val="15000"/>
                  </a:schemeClr>
                </a:solidFill>
                <a:latin typeface="+mj-lt"/>
              </a:rPr>
              <a:t>Convenio de Transferencia </a:t>
            </a:r>
            <a:r>
              <a:rPr lang="es-CL" sz="1400" b="1" dirty="0" smtClean="0">
                <a:solidFill>
                  <a:srgbClr val="0070C0"/>
                </a:solidFill>
                <a:latin typeface="+mj-lt"/>
              </a:rPr>
              <a:t>Subsecretaría</a:t>
            </a:r>
            <a:r>
              <a:rPr lang="es-CL" sz="1400" dirty="0" smtClean="0">
                <a:solidFill>
                  <a:schemeClr val="tx1">
                    <a:lumMod val="85000"/>
                    <a:lumOff val="15000"/>
                  </a:schemeClr>
                </a:solidFill>
                <a:latin typeface="+mj-lt"/>
              </a:rPr>
              <a:t> y sus productos anuales. C</a:t>
            </a:r>
            <a:r>
              <a:rPr lang="es-CL" sz="1400" dirty="0" smtClean="0">
                <a:solidFill>
                  <a:prstClr val="black">
                    <a:lumMod val="85000"/>
                    <a:lumOff val="15000"/>
                  </a:prstClr>
                </a:solidFill>
                <a:latin typeface="Calibri"/>
              </a:rPr>
              <a:t>ontinuaremos </a:t>
            </a:r>
            <a:r>
              <a:rPr lang="es-CL" sz="1400" dirty="0">
                <a:solidFill>
                  <a:prstClr val="black">
                    <a:lumMod val="85000"/>
                    <a:lumOff val="15000"/>
                  </a:prstClr>
                </a:solidFill>
                <a:latin typeface="Calibri"/>
              </a:rPr>
              <a:t>con la difusión de la Campaña Prefiera Frutas y Verduras de Estación.</a:t>
            </a:r>
          </a:p>
          <a:p>
            <a:endParaRPr lang="es-CL" sz="1400" dirty="0" smtClean="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Continuidad de Campaña Alto Incendios 2016 hasta abril 2017 con cobertura en Redes Sociales todo el año / </a:t>
            </a:r>
            <a:r>
              <a:rPr lang="es-CL" sz="1400" b="1" dirty="0" smtClean="0">
                <a:solidFill>
                  <a:srgbClr val="0070C0"/>
                </a:solidFill>
                <a:latin typeface="+mj-lt"/>
              </a:rPr>
              <a:t>CONAF.</a:t>
            </a:r>
            <a:r>
              <a:rPr lang="es-CL" sz="1400" dirty="0" smtClean="0">
                <a:solidFill>
                  <a:schemeClr val="tx1">
                    <a:lumMod val="85000"/>
                    <a:lumOff val="15000"/>
                  </a:schemeClr>
                </a:solidFill>
                <a:latin typeface="+mj-lt"/>
              </a:rPr>
              <a:t> </a:t>
            </a:r>
          </a:p>
          <a:p>
            <a:endParaRPr lang="es-CL" sz="1400" dirty="0" smtClean="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Segunda parte de Beca Semillero Rural 2016 / </a:t>
            </a:r>
            <a:r>
              <a:rPr lang="es-CL" sz="1400" b="1" dirty="0" smtClean="0">
                <a:solidFill>
                  <a:srgbClr val="0070C0"/>
                </a:solidFill>
                <a:latin typeface="+mj-lt"/>
              </a:rPr>
              <a:t>Subsecretaría.</a:t>
            </a:r>
          </a:p>
          <a:p>
            <a:endParaRPr lang="es-CL" sz="1400" dirty="0" smtClean="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Continuidad de productos para Tiendas Mundo Rural, Sello Manos Campesinas y Mercado Campesino / </a:t>
            </a:r>
            <a:r>
              <a:rPr lang="es-CL" sz="1400" b="1" dirty="0" smtClean="0">
                <a:solidFill>
                  <a:srgbClr val="0070C0"/>
                </a:solidFill>
                <a:latin typeface="+mj-lt"/>
              </a:rPr>
              <a:t>INDAP.</a:t>
            </a:r>
          </a:p>
          <a:p>
            <a:endParaRPr lang="es-CL" sz="1400" dirty="0" smtClean="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Día del Agua / </a:t>
            </a:r>
            <a:r>
              <a:rPr lang="es-CL" sz="1400" b="1" dirty="0" smtClean="0">
                <a:solidFill>
                  <a:srgbClr val="0070C0"/>
                </a:solidFill>
                <a:latin typeface="+mj-lt"/>
              </a:rPr>
              <a:t>CNR.</a:t>
            </a:r>
            <a:r>
              <a:rPr lang="es-CL" sz="1400" dirty="0" smtClean="0">
                <a:solidFill>
                  <a:schemeClr val="tx1">
                    <a:lumMod val="85000"/>
                    <a:lumOff val="15000"/>
                  </a:schemeClr>
                </a:solidFill>
                <a:latin typeface="+mj-lt"/>
              </a:rPr>
              <a:t> </a:t>
            </a:r>
          </a:p>
          <a:p>
            <a:endParaRPr lang="es-CL" sz="1400" dirty="0" smtClean="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Preparativos </a:t>
            </a:r>
            <a:r>
              <a:rPr lang="es-CL" sz="1400" dirty="0" err="1" smtClean="0">
                <a:solidFill>
                  <a:schemeClr val="tx1">
                    <a:lumMod val="85000"/>
                    <a:lumOff val="15000"/>
                  </a:schemeClr>
                </a:solidFill>
                <a:latin typeface="+mj-lt"/>
              </a:rPr>
              <a:t>Kidzapalooza</a:t>
            </a:r>
            <a:r>
              <a:rPr lang="es-CL" sz="1400" dirty="0" smtClean="0">
                <a:solidFill>
                  <a:schemeClr val="tx1">
                    <a:lumMod val="85000"/>
                    <a:lumOff val="15000"/>
                  </a:schemeClr>
                </a:solidFill>
                <a:latin typeface="+mj-lt"/>
              </a:rPr>
              <a:t> / </a:t>
            </a:r>
            <a:r>
              <a:rPr lang="es-CL" sz="1400" b="1" dirty="0" smtClean="0">
                <a:solidFill>
                  <a:srgbClr val="0070C0"/>
                </a:solidFill>
                <a:latin typeface="+mj-lt"/>
              </a:rPr>
              <a:t>ACHIPIA.</a:t>
            </a:r>
          </a:p>
          <a:p>
            <a:endParaRPr lang="es-CL" sz="1400" dirty="0" smtClean="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Coordinaciones para ejecución de conmemoración de 50 años de la Reforma Agraria / </a:t>
            </a:r>
            <a:r>
              <a:rPr lang="es-CL" sz="1400" b="1" dirty="0" smtClean="0">
                <a:solidFill>
                  <a:srgbClr val="0070C0"/>
                </a:solidFill>
                <a:latin typeface="+mj-lt"/>
              </a:rPr>
              <a:t>Todos los Servicios.</a:t>
            </a:r>
          </a:p>
          <a:p>
            <a:endParaRPr lang="es-CL" sz="1400" dirty="0" smtClean="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Proyecto </a:t>
            </a:r>
            <a:r>
              <a:rPr lang="es-CL" sz="1400" dirty="0" err="1" smtClean="0">
                <a:solidFill>
                  <a:schemeClr val="tx1">
                    <a:lumMod val="85000"/>
                    <a:lumOff val="15000"/>
                  </a:schemeClr>
                </a:solidFill>
                <a:latin typeface="+mj-lt"/>
              </a:rPr>
              <a:t>Pomaire</a:t>
            </a:r>
            <a:r>
              <a:rPr lang="es-CL" sz="1400" dirty="0" smtClean="0">
                <a:solidFill>
                  <a:schemeClr val="tx1">
                    <a:lumMod val="85000"/>
                    <a:lumOff val="15000"/>
                  </a:schemeClr>
                </a:solidFill>
                <a:latin typeface="+mj-lt"/>
              </a:rPr>
              <a:t> / </a:t>
            </a:r>
            <a:r>
              <a:rPr lang="es-CL" sz="1400" b="1" dirty="0" smtClean="0">
                <a:solidFill>
                  <a:srgbClr val="0070C0"/>
                </a:solidFill>
                <a:latin typeface="+mj-lt"/>
              </a:rPr>
              <a:t>Área de Cultura FUCOA / </a:t>
            </a:r>
            <a:r>
              <a:rPr lang="es-CL" sz="1400" b="1" dirty="0" err="1" smtClean="0">
                <a:solidFill>
                  <a:srgbClr val="0070C0"/>
                </a:solidFill>
                <a:latin typeface="+mj-lt"/>
              </a:rPr>
              <a:t>Fondart</a:t>
            </a:r>
            <a:r>
              <a:rPr lang="es-CL" sz="1400" b="1" dirty="0" smtClean="0">
                <a:solidFill>
                  <a:srgbClr val="0070C0"/>
                </a:solidFill>
                <a:latin typeface="+mj-lt"/>
              </a:rPr>
              <a:t>.</a:t>
            </a:r>
          </a:p>
          <a:p>
            <a:endParaRPr lang="es-CL" sz="1400" dirty="0" smtClean="0">
              <a:solidFill>
                <a:schemeClr val="tx1">
                  <a:lumMod val="85000"/>
                  <a:lumOff val="15000"/>
                </a:schemeClr>
              </a:solidFill>
              <a:latin typeface="+mj-lt"/>
            </a:endParaRPr>
          </a:p>
          <a:p>
            <a:pPr marL="285750" indent="-285750">
              <a:buFont typeface="Wingdings" panose="05000000000000000000" pitchFamily="2" charset="2"/>
              <a:buChar char="§"/>
            </a:pPr>
            <a:r>
              <a:rPr lang="es-CL" sz="1400" dirty="0" smtClean="0">
                <a:solidFill>
                  <a:schemeClr val="tx1">
                    <a:lumMod val="85000"/>
                    <a:lumOff val="15000"/>
                  </a:schemeClr>
                </a:solidFill>
                <a:latin typeface="+mj-lt"/>
              </a:rPr>
              <a:t>Proyecto Margot Loyola / </a:t>
            </a:r>
            <a:r>
              <a:rPr lang="es-CL" sz="1400" b="1" dirty="0">
                <a:solidFill>
                  <a:srgbClr val="0070C0"/>
                </a:solidFill>
                <a:latin typeface="+mj-lt"/>
              </a:rPr>
              <a:t>Área de Cultura FUCOA </a:t>
            </a:r>
            <a:r>
              <a:rPr lang="es-CL" sz="1400" b="1" dirty="0" smtClean="0">
                <a:solidFill>
                  <a:srgbClr val="0070C0"/>
                </a:solidFill>
                <a:latin typeface="+mj-lt"/>
              </a:rPr>
              <a:t>/ CNCA.</a:t>
            </a:r>
          </a:p>
          <a:p>
            <a:pPr marL="285750" indent="-285750">
              <a:buFontTx/>
              <a:buChar char="-"/>
            </a:pPr>
            <a:endParaRPr lang="es-CL" sz="1400" dirty="0" smtClean="0">
              <a:solidFill>
                <a:schemeClr val="tx1">
                  <a:lumMod val="85000"/>
                  <a:lumOff val="15000"/>
                </a:schemeClr>
              </a:solidFill>
              <a:latin typeface="+mj-lt"/>
            </a:endParaRPr>
          </a:p>
          <a:p>
            <a:pPr marL="285750" indent="-285750">
              <a:buFontTx/>
              <a:buChar char="-"/>
            </a:pPr>
            <a:endParaRPr lang="es-CL" sz="1400" dirty="0">
              <a:solidFill>
                <a:schemeClr val="tx1">
                  <a:lumMod val="85000"/>
                  <a:lumOff val="15000"/>
                </a:schemeClr>
              </a:solidFill>
              <a:latin typeface="+mj-lt"/>
            </a:endParaRPr>
          </a:p>
        </p:txBody>
      </p:sp>
    </p:spTree>
    <p:extLst>
      <p:ext uri="{BB962C8B-B14F-4D97-AF65-F5344CB8AC3E}">
        <p14:creationId xmlns:p14="http://schemas.microsoft.com/office/powerpoint/2010/main" val="24309943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836712"/>
          </a:xfrm>
        </p:spPr>
        <p:txBody>
          <a:bodyPr/>
          <a:lstStyle/>
          <a:p>
            <a:pPr algn="l"/>
            <a:r>
              <a:rPr lang="es-CL" sz="2400" b="1" dirty="0" smtClean="0">
                <a:solidFill>
                  <a:srgbClr val="0070C0"/>
                </a:solidFill>
              </a:rPr>
              <a:t>Reforma Agraria 2017</a:t>
            </a:r>
            <a:endParaRPr lang="es-CL" sz="2400" dirty="0"/>
          </a:p>
        </p:txBody>
      </p:sp>
      <p:sp>
        <p:nvSpPr>
          <p:cNvPr id="3" name="2 CuadroTexto"/>
          <p:cNvSpPr txBox="1"/>
          <p:nvPr/>
        </p:nvSpPr>
        <p:spPr>
          <a:xfrm>
            <a:off x="807911" y="908720"/>
            <a:ext cx="7632848" cy="830997"/>
          </a:xfrm>
          <a:prstGeom prst="rect">
            <a:avLst/>
          </a:prstGeom>
          <a:noFill/>
        </p:spPr>
        <p:txBody>
          <a:bodyPr wrap="square" rtlCol="0">
            <a:spAutoFit/>
          </a:bodyPr>
          <a:lstStyle/>
          <a:p>
            <a:pPr marL="342900" indent="-342900">
              <a:buFontTx/>
              <a:buChar char="-"/>
            </a:pPr>
            <a:endParaRPr lang="es-CL" sz="2400" dirty="0" smtClean="0">
              <a:solidFill>
                <a:schemeClr val="tx1">
                  <a:lumMod val="50000"/>
                  <a:lumOff val="50000"/>
                </a:schemeClr>
              </a:solidFill>
              <a:latin typeface="Calibri" pitchFamily="34" charset="0"/>
            </a:endParaRPr>
          </a:p>
          <a:p>
            <a:pPr marL="342900" indent="-342900">
              <a:buFontTx/>
              <a:buChar char="-"/>
            </a:pPr>
            <a:endParaRPr lang="es-CL" sz="2400" dirty="0">
              <a:solidFill>
                <a:schemeClr val="tx1">
                  <a:lumMod val="50000"/>
                  <a:lumOff val="50000"/>
                </a:schemeClr>
              </a:solidFill>
              <a:latin typeface="Calibri" pitchFamily="34" charset="0"/>
            </a:endParaRPr>
          </a:p>
        </p:txBody>
      </p:sp>
      <p:sp>
        <p:nvSpPr>
          <p:cNvPr id="4" name="3 CuadroTexto"/>
          <p:cNvSpPr txBox="1"/>
          <p:nvPr/>
        </p:nvSpPr>
        <p:spPr>
          <a:xfrm>
            <a:off x="755576" y="1484784"/>
            <a:ext cx="7632848" cy="4832092"/>
          </a:xfrm>
          <a:prstGeom prst="rect">
            <a:avLst/>
          </a:prstGeom>
          <a:noFill/>
        </p:spPr>
        <p:txBody>
          <a:bodyPr wrap="square" rtlCol="0">
            <a:spAutoFit/>
          </a:bodyPr>
          <a:lstStyle/>
          <a:p>
            <a:pPr algn="just"/>
            <a:r>
              <a:rPr lang="es-CL" sz="1400" dirty="0" smtClean="0">
                <a:solidFill>
                  <a:schemeClr val="tx1">
                    <a:lumMod val="85000"/>
                    <a:lumOff val="15000"/>
                  </a:schemeClr>
                </a:solidFill>
                <a:latin typeface="+mj-lt"/>
              </a:rPr>
              <a:t>Durante 2016 comenzó el trabajo previo para la realización de una serie de actividades e hitos, con motivo de la conmemoración de los 50 años de la Reforma Agraria.</a:t>
            </a:r>
          </a:p>
          <a:p>
            <a:pPr algn="just"/>
            <a:endParaRPr lang="es-CL" sz="1400" dirty="0">
              <a:solidFill>
                <a:schemeClr val="tx1">
                  <a:lumMod val="85000"/>
                  <a:lumOff val="15000"/>
                </a:schemeClr>
              </a:solidFill>
              <a:latin typeface="+mj-lt"/>
            </a:endParaRPr>
          </a:p>
          <a:p>
            <a:pPr algn="just"/>
            <a:r>
              <a:rPr lang="es-CL" sz="1400" dirty="0" smtClean="0">
                <a:solidFill>
                  <a:schemeClr val="tx1">
                    <a:lumMod val="85000"/>
                    <a:lumOff val="15000"/>
                  </a:schemeClr>
                </a:solidFill>
                <a:latin typeface="+mj-lt"/>
              </a:rPr>
              <a:t>En este paquete debemos tramitar, entre todos los Servicios del Ministerio, el aporte a </a:t>
            </a:r>
            <a:r>
              <a:rPr lang="es-CL" sz="1400" dirty="0" err="1" smtClean="0">
                <a:solidFill>
                  <a:schemeClr val="tx1">
                    <a:lumMod val="85000"/>
                    <a:lumOff val="15000"/>
                  </a:schemeClr>
                </a:solidFill>
                <a:latin typeface="+mj-lt"/>
              </a:rPr>
              <a:t>Fucoa</a:t>
            </a:r>
            <a:r>
              <a:rPr lang="es-CL" sz="1400" dirty="0" smtClean="0">
                <a:solidFill>
                  <a:schemeClr val="tx1">
                    <a:lumMod val="85000"/>
                    <a:lumOff val="15000"/>
                  </a:schemeClr>
                </a:solidFill>
                <a:latin typeface="+mj-lt"/>
              </a:rPr>
              <a:t> por los siguientes conceptos:</a:t>
            </a:r>
          </a:p>
          <a:p>
            <a:pPr algn="just"/>
            <a:endParaRPr lang="es-CL" sz="1400" dirty="0">
              <a:solidFill>
                <a:schemeClr val="tx1">
                  <a:lumMod val="85000"/>
                  <a:lumOff val="15000"/>
                </a:schemeClr>
              </a:solidFill>
              <a:latin typeface="+mj-lt"/>
            </a:endParaRP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Estrategia digital</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Video animado para niños/as</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Sello postal</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Placas conmemorativas</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Set de postales (regalos corporativos)</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Inserto en revista Nuestra Tierra</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Los 50 años de la Reforma Agraria y la Agricultura chilena en vacaciones de invierno (Biblioteca de Santiago)</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Gráfica para eventos</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Gráfica para hall del Ministerio</a:t>
            </a:r>
          </a:p>
          <a:p>
            <a:pPr algn="just"/>
            <a:endParaRPr lang="es-CL" sz="1400" dirty="0">
              <a:solidFill>
                <a:schemeClr val="tx1">
                  <a:lumMod val="85000"/>
                  <a:lumOff val="15000"/>
                </a:schemeClr>
              </a:solidFill>
              <a:latin typeface="+mj-lt"/>
            </a:endParaRPr>
          </a:p>
          <a:p>
            <a:pPr algn="just"/>
            <a:r>
              <a:rPr lang="es-CL" sz="1400" dirty="0" smtClean="0">
                <a:solidFill>
                  <a:schemeClr val="tx1">
                    <a:lumMod val="85000"/>
                    <a:lumOff val="15000"/>
                  </a:schemeClr>
                </a:solidFill>
                <a:latin typeface="+mj-lt"/>
              </a:rPr>
              <a:t>* </a:t>
            </a:r>
            <a:r>
              <a:rPr lang="es-CL" sz="1400" dirty="0">
                <a:solidFill>
                  <a:schemeClr val="tx1">
                    <a:lumMod val="85000"/>
                    <a:lumOff val="15000"/>
                  </a:schemeClr>
                </a:solidFill>
                <a:latin typeface="+mj-lt"/>
              </a:rPr>
              <a:t>E</a:t>
            </a:r>
            <a:r>
              <a:rPr lang="es-CL" sz="1400" dirty="0" smtClean="0">
                <a:solidFill>
                  <a:schemeClr val="tx1">
                    <a:lumMod val="85000"/>
                    <a:lumOff val="15000"/>
                  </a:schemeClr>
                </a:solidFill>
                <a:latin typeface="+mj-lt"/>
              </a:rPr>
              <a:t>n el marco de su plan 50 años Reforma Agraria, se solicita aporte de Indap de $40 millones para documental realizado por Cristián Galaz.</a:t>
            </a:r>
          </a:p>
          <a:p>
            <a:pPr marL="285750" indent="-285750" algn="just">
              <a:buFont typeface="Wingdings" panose="05000000000000000000" pitchFamily="2" charset="2"/>
              <a:buChar char="§"/>
            </a:pPr>
            <a:endParaRPr lang="es-CL" sz="1400" dirty="0">
              <a:solidFill>
                <a:schemeClr val="tx1">
                  <a:lumMod val="85000"/>
                  <a:lumOff val="15000"/>
                </a:schemeClr>
              </a:solidFill>
              <a:latin typeface="+mj-lt"/>
            </a:endParaRPr>
          </a:p>
          <a:p>
            <a:pPr marL="285750" indent="-285750" algn="just">
              <a:buFont typeface="Wingdings" panose="05000000000000000000" pitchFamily="2" charset="2"/>
              <a:buChar char="§"/>
            </a:pPr>
            <a:endParaRPr lang="es-CL" sz="1400" dirty="0" smtClean="0">
              <a:solidFill>
                <a:schemeClr val="tx1">
                  <a:lumMod val="85000"/>
                  <a:lumOff val="15000"/>
                </a:schemeClr>
              </a:solidFill>
              <a:latin typeface="+mj-lt"/>
            </a:endParaRPr>
          </a:p>
          <a:p>
            <a:pPr marL="285750" indent="-285750" algn="just">
              <a:buFontTx/>
              <a:buChar char="-"/>
            </a:pPr>
            <a:endParaRPr lang="es-CL" sz="1400" dirty="0">
              <a:solidFill>
                <a:schemeClr val="tx1">
                  <a:lumMod val="85000"/>
                  <a:lumOff val="15000"/>
                </a:schemeClr>
              </a:solidFill>
              <a:latin typeface="+mj-lt"/>
            </a:endParaRPr>
          </a:p>
        </p:txBody>
      </p:sp>
    </p:spTree>
    <p:extLst>
      <p:ext uri="{BB962C8B-B14F-4D97-AF65-F5344CB8AC3E}">
        <p14:creationId xmlns:p14="http://schemas.microsoft.com/office/powerpoint/2010/main" val="9546059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395536" y="332656"/>
            <a:ext cx="8229600" cy="83671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s-CL" sz="2400" b="1" dirty="0" smtClean="0">
                <a:solidFill>
                  <a:srgbClr val="0070C0"/>
                </a:solidFill>
              </a:rPr>
              <a:t>Otros 2017</a:t>
            </a:r>
            <a:endParaRPr lang="es-CL" sz="2400" dirty="0"/>
          </a:p>
        </p:txBody>
      </p:sp>
      <p:sp>
        <p:nvSpPr>
          <p:cNvPr id="3" name="3 CuadroTexto"/>
          <p:cNvSpPr txBox="1"/>
          <p:nvPr/>
        </p:nvSpPr>
        <p:spPr>
          <a:xfrm>
            <a:off x="755576" y="1484784"/>
            <a:ext cx="7632848" cy="2893100"/>
          </a:xfrm>
          <a:prstGeom prst="rect">
            <a:avLst/>
          </a:prstGeom>
          <a:noFill/>
        </p:spPr>
        <p:txBody>
          <a:bodyPr wrap="square" rtlCol="0">
            <a:spAutoFit/>
          </a:bodyPr>
          <a:lstStyle/>
          <a:p>
            <a:pPr algn="just"/>
            <a:r>
              <a:rPr lang="es-CL" sz="1400" dirty="0" smtClean="0">
                <a:solidFill>
                  <a:schemeClr val="tx1">
                    <a:lumMod val="85000"/>
                    <a:lumOff val="15000"/>
                  </a:schemeClr>
                </a:solidFill>
                <a:latin typeface="+mj-lt"/>
              </a:rPr>
              <a:t>Para este año, hemos proyectado otros hitos cuyos gastos debieran ser prorrateados entre todos los servicios:</a:t>
            </a:r>
          </a:p>
          <a:p>
            <a:pPr algn="just"/>
            <a:endParaRPr lang="es-CL" sz="1400" dirty="0">
              <a:solidFill>
                <a:schemeClr val="tx1">
                  <a:lumMod val="85000"/>
                  <a:lumOff val="15000"/>
                </a:schemeClr>
              </a:solidFill>
              <a:latin typeface="+mj-lt"/>
            </a:endParaRP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Radio online (M$18.500)</a:t>
            </a:r>
          </a:p>
          <a:p>
            <a:pPr algn="just"/>
            <a:endParaRPr lang="es-CL" sz="1400" dirty="0">
              <a:solidFill>
                <a:schemeClr val="tx1">
                  <a:lumMod val="85000"/>
                  <a:lumOff val="15000"/>
                </a:schemeClr>
              </a:solidFill>
              <a:latin typeface="+mj-lt"/>
            </a:endParaRP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Día del Folclore</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Día de las Mujeres Rurales</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Día de los Pueblos Originarios</a:t>
            </a:r>
          </a:p>
          <a:p>
            <a:pPr marL="285750" indent="-285750" algn="just">
              <a:buFont typeface="Wingdings" panose="05000000000000000000" pitchFamily="2" charset="2"/>
              <a:buChar char="§"/>
            </a:pPr>
            <a:r>
              <a:rPr lang="es-CL" sz="1400" dirty="0" smtClean="0">
                <a:solidFill>
                  <a:schemeClr val="tx1">
                    <a:lumMod val="85000"/>
                    <a:lumOff val="15000"/>
                  </a:schemeClr>
                </a:solidFill>
                <a:latin typeface="+mj-lt"/>
              </a:rPr>
              <a:t>Día de la Alimentación</a:t>
            </a:r>
          </a:p>
          <a:p>
            <a:pPr marL="285750" indent="-285750" algn="just">
              <a:buFont typeface="Wingdings" panose="05000000000000000000" pitchFamily="2" charset="2"/>
              <a:buChar char="§"/>
            </a:pPr>
            <a:endParaRPr lang="es-CL" sz="1400" dirty="0">
              <a:solidFill>
                <a:schemeClr val="tx1">
                  <a:lumMod val="85000"/>
                  <a:lumOff val="15000"/>
                </a:schemeClr>
              </a:solidFill>
              <a:latin typeface="+mj-lt"/>
            </a:endParaRPr>
          </a:p>
          <a:p>
            <a:pPr marL="285750" indent="-285750" algn="just">
              <a:buFont typeface="Wingdings" panose="05000000000000000000" pitchFamily="2" charset="2"/>
              <a:buChar char="§"/>
            </a:pPr>
            <a:endParaRPr lang="es-CL" sz="1400" dirty="0" smtClean="0">
              <a:solidFill>
                <a:schemeClr val="tx1">
                  <a:lumMod val="85000"/>
                  <a:lumOff val="15000"/>
                </a:schemeClr>
              </a:solidFill>
              <a:latin typeface="+mj-lt"/>
            </a:endParaRPr>
          </a:p>
          <a:p>
            <a:pPr marL="285750" indent="-285750" algn="just">
              <a:buFont typeface="Wingdings" panose="05000000000000000000" pitchFamily="2" charset="2"/>
              <a:buChar char="§"/>
            </a:pPr>
            <a:endParaRPr lang="es-CL" sz="1400" dirty="0" smtClean="0">
              <a:solidFill>
                <a:schemeClr val="tx1">
                  <a:lumMod val="85000"/>
                  <a:lumOff val="15000"/>
                </a:schemeClr>
              </a:solidFill>
              <a:latin typeface="+mj-lt"/>
            </a:endParaRPr>
          </a:p>
          <a:p>
            <a:pPr marL="285750" indent="-285750" algn="just">
              <a:buFontTx/>
              <a:buChar char="-"/>
            </a:pPr>
            <a:endParaRPr lang="es-CL" sz="1400" dirty="0">
              <a:solidFill>
                <a:schemeClr val="tx1">
                  <a:lumMod val="85000"/>
                  <a:lumOff val="15000"/>
                </a:schemeClr>
              </a:solidFill>
              <a:latin typeface="+mj-lt"/>
            </a:endParaRPr>
          </a:p>
        </p:txBody>
      </p:sp>
    </p:spTree>
    <p:extLst>
      <p:ext uri="{BB962C8B-B14F-4D97-AF65-F5344CB8AC3E}">
        <p14:creationId xmlns:p14="http://schemas.microsoft.com/office/powerpoint/2010/main" val="28304903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827584" y="4653136"/>
            <a:ext cx="7786688" cy="785818"/>
          </a:xfrm>
        </p:spPr>
        <p:txBody>
          <a:bodyPr rtlCol="0">
            <a:normAutofit/>
          </a:bodyPr>
          <a:lstStyle/>
          <a:p>
            <a:pPr eaLnBrk="1" fontAlgn="auto" hangingPunct="1">
              <a:spcAft>
                <a:spcPts val="0"/>
              </a:spcAft>
              <a:defRPr/>
            </a:pPr>
            <a:r>
              <a:rPr lang="es-CL" sz="3800" b="1" dirty="0" smtClean="0">
                <a:solidFill>
                  <a:schemeClr val="bg1"/>
                </a:solidFill>
              </a:rPr>
              <a:t>Otros</a:t>
            </a:r>
          </a:p>
        </p:txBody>
      </p:sp>
      <p:pic>
        <p:nvPicPr>
          <p:cNvPr id="7" name="Imagen 6"/>
          <p:cNvPicPr>
            <a:picLocks noChangeAspect="1"/>
          </p:cNvPicPr>
          <p:nvPr/>
        </p:nvPicPr>
        <p:blipFill>
          <a:blip r:embed="rId3"/>
          <a:stretch>
            <a:fillRect/>
          </a:stretch>
        </p:blipFill>
        <p:spPr>
          <a:xfrm>
            <a:off x="7740352" y="5635192"/>
            <a:ext cx="1068750" cy="967500"/>
          </a:xfrm>
          <a:prstGeom prst="rect">
            <a:avLst/>
          </a:prstGeom>
        </p:spPr>
      </p:pic>
      <p:pic>
        <p:nvPicPr>
          <p:cNvPr id="6"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1304403"/>
            <a:ext cx="29194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9102025"/>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836712"/>
          </a:xfrm>
        </p:spPr>
        <p:txBody>
          <a:bodyPr/>
          <a:lstStyle/>
          <a:p>
            <a:pPr algn="l"/>
            <a:r>
              <a:rPr lang="es-CL" sz="2400" b="1" dirty="0" smtClean="0">
                <a:solidFill>
                  <a:srgbClr val="0070C0"/>
                </a:solidFill>
              </a:rPr>
              <a:t>Situación CIO	</a:t>
            </a:r>
            <a:endParaRPr lang="es-CL" sz="2400" dirty="0"/>
          </a:p>
        </p:txBody>
      </p:sp>
      <p:sp>
        <p:nvSpPr>
          <p:cNvPr id="3" name="2 CuadroTexto"/>
          <p:cNvSpPr txBox="1"/>
          <p:nvPr/>
        </p:nvSpPr>
        <p:spPr>
          <a:xfrm>
            <a:off x="971600" y="2060848"/>
            <a:ext cx="6984776" cy="2893100"/>
          </a:xfrm>
          <a:prstGeom prst="rect">
            <a:avLst/>
          </a:prstGeom>
          <a:noFill/>
        </p:spPr>
        <p:txBody>
          <a:bodyPr wrap="square" rtlCol="0">
            <a:spAutoFit/>
          </a:bodyPr>
          <a:lstStyle/>
          <a:p>
            <a:pPr marL="342900" indent="-342900" algn="just">
              <a:buFontTx/>
              <a:buChar char="-"/>
            </a:pPr>
            <a:endParaRPr lang="es-CL" sz="1400" dirty="0" smtClean="0">
              <a:solidFill>
                <a:schemeClr val="tx1">
                  <a:lumMod val="85000"/>
                  <a:lumOff val="15000"/>
                </a:schemeClr>
              </a:solidFill>
              <a:latin typeface="Calibri" pitchFamily="34" charset="0"/>
            </a:endParaRPr>
          </a:p>
          <a:p>
            <a:pPr marL="342900" indent="-342900" algn="just">
              <a:buFont typeface="Wingdings" panose="05000000000000000000" pitchFamily="2" charset="2"/>
              <a:buChar char="§"/>
            </a:pPr>
            <a:r>
              <a:rPr lang="es-CL" sz="1400" dirty="0" smtClean="0">
                <a:solidFill>
                  <a:schemeClr val="tx1">
                    <a:lumMod val="85000"/>
                    <a:lumOff val="15000"/>
                  </a:schemeClr>
                </a:solidFill>
                <a:latin typeface="Calibri" pitchFamily="34" charset="0"/>
              </a:rPr>
              <a:t>Desde 2009, FUCOA ha administrado los recursos de la Comisión de Igualdad de Oportunidades, CIO. Se ejecuta por medio de un «Convenio de Colaboración» entre todos los Servicios del Ministerio de Agricultura. </a:t>
            </a:r>
          </a:p>
          <a:p>
            <a:pPr marL="342900" indent="-342900" algn="just">
              <a:buFont typeface="Wingdings" panose="05000000000000000000" pitchFamily="2" charset="2"/>
              <a:buChar char="§"/>
            </a:pPr>
            <a:endParaRPr lang="es-CL" sz="1400" dirty="0">
              <a:solidFill>
                <a:schemeClr val="tx1">
                  <a:lumMod val="85000"/>
                  <a:lumOff val="15000"/>
                </a:schemeClr>
              </a:solidFill>
              <a:latin typeface="Calibri" pitchFamily="34" charset="0"/>
            </a:endParaRPr>
          </a:p>
          <a:p>
            <a:pPr marL="342900" indent="-342900" algn="just">
              <a:buFont typeface="Wingdings" panose="05000000000000000000" pitchFamily="2" charset="2"/>
              <a:buChar char="§"/>
            </a:pPr>
            <a:r>
              <a:rPr lang="es-CL" sz="1400" dirty="0" smtClean="0">
                <a:solidFill>
                  <a:schemeClr val="tx1">
                    <a:lumMod val="85000"/>
                    <a:lumOff val="15000"/>
                  </a:schemeClr>
                </a:solidFill>
                <a:latin typeface="Calibri" pitchFamily="34" charset="0"/>
              </a:rPr>
              <a:t>Los gastos que se ejecutan se utilizan en seminarios, cursos y capacitaciones a lo largo de todo el país</a:t>
            </a:r>
            <a:r>
              <a:rPr lang="es-CL" sz="1400" dirty="0">
                <a:solidFill>
                  <a:schemeClr val="tx1">
                    <a:lumMod val="85000"/>
                    <a:lumOff val="15000"/>
                  </a:schemeClr>
                </a:solidFill>
                <a:latin typeface="Calibri" pitchFamily="34" charset="0"/>
              </a:rPr>
              <a:t> </a:t>
            </a:r>
            <a:r>
              <a:rPr lang="es-CL" sz="1400" dirty="0" smtClean="0">
                <a:solidFill>
                  <a:schemeClr val="tx1">
                    <a:lumMod val="85000"/>
                    <a:lumOff val="15000"/>
                  </a:schemeClr>
                </a:solidFill>
                <a:latin typeface="Calibri" pitchFamily="34" charset="0"/>
              </a:rPr>
              <a:t>en coordinación con la asesora técnica de género.</a:t>
            </a:r>
          </a:p>
          <a:p>
            <a:pPr marL="342900" indent="-342900" algn="just">
              <a:buFont typeface="Wingdings" panose="05000000000000000000" pitchFamily="2" charset="2"/>
              <a:buChar char="§"/>
            </a:pPr>
            <a:endParaRPr lang="es-CL" sz="1400" dirty="0">
              <a:solidFill>
                <a:schemeClr val="tx1">
                  <a:lumMod val="85000"/>
                  <a:lumOff val="15000"/>
                </a:schemeClr>
              </a:solidFill>
              <a:latin typeface="Calibri" pitchFamily="34" charset="0"/>
            </a:endParaRPr>
          </a:p>
          <a:p>
            <a:pPr marL="342900" indent="-342900" algn="just">
              <a:buFont typeface="Wingdings" panose="05000000000000000000" pitchFamily="2" charset="2"/>
              <a:buChar char="§"/>
            </a:pPr>
            <a:r>
              <a:rPr lang="es-CL" sz="1400" dirty="0" smtClean="0">
                <a:solidFill>
                  <a:schemeClr val="tx1">
                    <a:lumMod val="85000"/>
                    <a:lumOff val="15000"/>
                  </a:schemeClr>
                </a:solidFill>
                <a:latin typeface="Calibri" pitchFamily="34" charset="0"/>
              </a:rPr>
              <a:t>Dado que FUCOA no recibe ingresos adicionales por este concepto, pero no obstante ello, ejecuta los gastos, los revisa, valida y rinde, invirtiendo horas hombre en ello. Sugerimos que este convenio sea ejecutado por cada uno de los servicios a través de Convenio Marco, con el fin de que FUCOA no administre estos recursos. Esta gestión nos ha generado dificultades adicionales, por ejemplo, con el área Jurídica de ODEPA.</a:t>
            </a:r>
            <a:endParaRPr lang="es-CL" sz="1400" dirty="0">
              <a:solidFill>
                <a:schemeClr val="tx1">
                  <a:lumMod val="85000"/>
                  <a:lumOff val="15000"/>
                </a:schemeClr>
              </a:solidFill>
              <a:latin typeface="Calibri" pitchFamily="34" charset="0"/>
            </a:endParaRPr>
          </a:p>
        </p:txBody>
      </p:sp>
    </p:spTree>
    <p:extLst>
      <p:ext uri="{BB962C8B-B14F-4D97-AF65-F5344CB8AC3E}">
        <p14:creationId xmlns:p14="http://schemas.microsoft.com/office/powerpoint/2010/main" val="7536339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827584" y="4653136"/>
            <a:ext cx="7786688" cy="785818"/>
          </a:xfrm>
        </p:spPr>
        <p:txBody>
          <a:bodyPr rtlCol="0">
            <a:normAutofit fontScale="77500" lnSpcReduction="20000"/>
          </a:bodyPr>
          <a:lstStyle/>
          <a:p>
            <a:pPr eaLnBrk="1" fontAlgn="auto" hangingPunct="1">
              <a:spcAft>
                <a:spcPts val="0"/>
              </a:spcAft>
              <a:defRPr/>
            </a:pPr>
            <a:r>
              <a:rPr lang="es-CL" sz="3800" b="1" dirty="0" smtClean="0">
                <a:solidFill>
                  <a:schemeClr val="bg1"/>
                </a:solidFill>
              </a:rPr>
              <a:t>Balance 2016</a:t>
            </a:r>
          </a:p>
          <a:p>
            <a:pPr eaLnBrk="1" fontAlgn="auto" hangingPunct="1">
              <a:spcAft>
                <a:spcPts val="0"/>
              </a:spcAft>
              <a:defRPr/>
            </a:pPr>
            <a:r>
              <a:rPr lang="es-CL" sz="2300" b="1" dirty="0" smtClean="0">
                <a:solidFill>
                  <a:schemeClr val="bg1"/>
                </a:solidFill>
              </a:rPr>
              <a:t>(Preliminar)</a:t>
            </a:r>
          </a:p>
        </p:txBody>
      </p:sp>
      <p:pic>
        <p:nvPicPr>
          <p:cNvPr id="7" name="Imagen 6"/>
          <p:cNvPicPr>
            <a:picLocks noChangeAspect="1"/>
          </p:cNvPicPr>
          <p:nvPr/>
        </p:nvPicPr>
        <p:blipFill>
          <a:blip r:embed="rId3"/>
          <a:stretch>
            <a:fillRect/>
          </a:stretch>
        </p:blipFill>
        <p:spPr>
          <a:xfrm>
            <a:off x="7740352" y="5589240"/>
            <a:ext cx="1068750" cy="967500"/>
          </a:xfrm>
          <a:prstGeom prst="rect">
            <a:avLst/>
          </a:prstGeom>
        </p:spPr>
      </p:pic>
      <p:pic>
        <p:nvPicPr>
          <p:cNvPr id="6"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61221" y="1556792"/>
            <a:ext cx="29194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437803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196752"/>
            <a:ext cx="6120680" cy="4202176"/>
          </a:xfrm>
          <a:prstGeom prst="rect">
            <a:avLst/>
          </a:prstGeom>
        </p:spPr>
        <p:txBody>
          <a:bodyPr wrap="square">
            <a:spAutoFit/>
          </a:bodyPr>
          <a:lstStyle/>
          <a:p>
            <a:pPr algn="just">
              <a:lnSpc>
                <a:spcPct val="115000"/>
              </a:lnSpc>
              <a:spcAft>
                <a:spcPts val="1000"/>
              </a:spcAft>
            </a:pP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Comunicaciones </a:t>
            </a: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 </a:t>
            </a:r>
            <a:r>
              <a:rPr lang="es-CL" sz="1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Editorial</a:t>
            </a:r>
            <a:endParaRPr lang="es-CL"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Revista Nuestra Tierra</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Uno de los objetivos centrales de 2016 fue normalizar el proceso bimensual de la revista, que arrastraba un retraso de dos meses desde 2015. </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La revista ministerial se distribuyó de Arica a Punta Arenas con un tiraje por edición de 10 mil ejemplares (3.800 a suscriptores, 5.200 a paquetería).</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Uno de los números más solicitados por los lectores fue la edición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especial</a:t>
            </a:r>
            <a:b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b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N</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301, que llevó como tema central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la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Reforma Agraria y en la que se incluyó un inserto con los discursos inaugurales del seminario de presentación del Programa de Conmemoración 50º Aniversario de la Ley de Reforma Agraria, realizado en la Biblioteca Nacional</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Además, junto al equipo de Diseño, se modificó el boletín electrónico que se envía a los usuarios de la revista, con el fin de captar mayor interés de los destinatarios.</a:t>
            </a:r>
            <a:endParaRPr lang="es-CL" sz="14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pic>
        <p:nvPicPr>
          <p:cNvPr id="4" name="Imagen 3" descr="F:\RESPALDO 2016\SSUAREZ\FUCOA\NT 298 ENERO 2016\TAPAS\PORTADA\PORTADA 1 TRAZADA-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1019" y="3793360"/>
            <a:ext cx="1867712" cy="2443952"/>
          </a:xfrm>
          <a:prstGeom prst="rect">
            <a:avLst/>
          </a:prstGeom>
          <a:ln>
            <a:noFill/>
          </a:ln>
          <a:effectLst>
            <a:outerShdw blurRad="292100" dist="139700" dir="2700000" algn="tl" rotWithShape="0">
              <a:srgbClr val="333333">
                <a:alpha val="65000"/>
              </a:srgbClr>
            </a:outerShdw>
          </a:effectLst>
        </p:spPr>
      </p:pic>
      <p:pic>
        <p:nvPicPr>
          <p:cNvPr id="6" name="Imagen 5" descr="F:\RESPALDO 2016\SSUAREZ\FUCOA\NT 300 MAYO 2016\TAPAS\portada\PORTADA 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272051"/>
            <a:ext cx="1868459" cy="24449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78509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71422"/>
            <a:ext cx="6972320" cy="1143000"/>
          </a:xfrm>
        </p:spPr>
        <p:txBody>
          <a:bodyPr/>
          <a:lstStyle/>
          <a:p>
            <a:pPr algn="l"/>
            <a:r>
              <a:rPr lang="es-CL" sz="2800" b="1" dirty="0" smtClean="0">
                <a:solidFill>
                  <a:srgbClr val="0070C0"/>
                </a:solidFill>
              </a:rPr>
              <a:t>Balance Clasificado 2016 </a:t>
            </a:r>
            <a:r>
              <a:rPr lang="es-CL" sz="1500" b="1" dirty="0" smtClean="0">
                <a:solidFill>
                  <a:srgbClr val="0070C0"/>
                </a:solidFill>
              </a:rPr>
              <a:t>(preliminar)</a:t>
            </a:r>
            <a:endParaRPr lang="es-CL" sz="1500" b="1" dirty="0">
              <a:solidFill>
                <a:srgbClr val="0070C0"/>
              </a:solidFill>
            </a:endParaRPr>
          </a:p>
        </p:txBody>
      </p:sp>
      <p:graphicFrame>
        <p:nvGraphicFramePr>
          <p:cNvPr id="4" name="3 Tabla"/>
          <p:cNvGraphicFramePr>
            <a:graphicFrameLocks noGrp="1"/>
          </p:cNvGraphicFramePr>
          <p:nvPr/>
        </p:nvGraphicFramePr>
        <p:xfrm>
          <a:off x="2055516" y="1539617"/>
          <a:ext cx="5032967" cy="4647129"/>
        </p:xfrm>
        <a:graphic>
          <a:graphicData uri="http://schemas.openxmlformats.org/drawingml/2006/table">
            <a:tbl>
              <a:tblPr firstRow="1" firstCol="1" bandRow="1"/>
              <a:tblGrid>
                <a:gridCol w="1879515"/>
                <a:gridCol w="103830"/>
                <a:gridCol w="827995"/>
                <a:gridCol w="103830"/>
                <a:gridCol w="1207820"/>
                <a:gridCol w="103830"/>
                <a:gridCol w="806147"/>
              </a:tblGrid>
              <a:tr h="752927">
                <a:tc gridSpan="7">
                  <a:txBody>
                    <a:bodyPr/>
                    <a:lstStyle/>
                    <a:p>
                      <a:pPr>
                        <a:spcAft>
                          <a:spcPts val="0"/>
                        </a:spcAft>
                      </a:pPr>
                      <a:r>
                        <a:rPr lang="es-CL" sz="900" dirty="0">
                          <a:effectLst/>
                          <a:latin typeface="Arial Narrow"/>
                          <a:ea typeface="Cambria"/>
                          <a:cs typeface="Tahoma"/>
                        </a:rPr>
                        <a:t>A continuación se presenta el Balance Clasificado 2016 donde se despliegan los movimientos de activo y pasivo y el resultado obtenido finalmente en las cuentas de Patrimonio.</a:t>
                      </a:r>
                      <a:endParaRPr lang="es-CL" sz="1100" dirty="0">
                        <a:effectLst/>
                        <a:latin typeface="Cambria"/>
                        <a:ea typeface="Cambria"/>
                        <a:cs typeface="Times New Roman"/>
                      </a:endParaRPr>
                    </a:p>
                    <a:p>
                      <a:pPr algn="ctr">
                        <a:spcAft>
                          <a:spcPts val="0"/>
                        </a:spcAft>
                      </a:pPr>
                      <a:r>
                        <a:rPr lang="es-CL" sz="800" b="1" dirty="0">
                          <a:solidFill>
                            <a:srgbClr val="000000"/>
                          </a:solidFill>
                          <a:effectLst/>
                          <a:latin typeface="Arial Narrow"/>
                          <a:ea typeface="Times New Roman"/>
                          <a:cs typeface="Times New Roman"/>
                        </a:rPr>
                        <a:t> </a:t>
                      </a:r>
                      <a:endParaRPr lang="es-CL" sz="1100" dirty="0">
                        <a:effectLst/>
                        <a:latin typeface="Cambria"/>
                        <a:ea typeface="Cambria"/>
                        <a:cs typeface="Times New Roman"/>
                      </a:endParaRPr>
                    </a:p>
                    <a:p>
                      <a:pPr algn="ctr">
                        <a:spcAft>
                          <a:spcPts val="0"/>
                        </a:spcAft>
                      </a:pPr>
                      <a:r>
                        <a:rPr lang="es-CL" sz="800" b="1" dirty="0">
                          <a:solidFill>
                            <a:srgbClr val="000000"/>
                          </a:solidFill>
                          <a:effectLst/>
                          <a:latin typeface="Arial Narrow"/>
                          <a:ea typeface="Times New Roman"/>
                          <a:cs typeface="Times New Roman"/>
                        </a:rPr>
                        <a:t> </a:t>
                      </a:r>
                      <a:endParaRPr lang="es-CL" sz="1100" dirty="0">
                        <a:effectLst/>
                        <a:latin typeface="Cambria"/>
                        <a:ea typeface="Cambria"/>
                        <a:cs typeface="Times New Roman"/>
                      </a:endParaRPr>
                    </a:p>
                    <a:p>
                      <a:pPr algn="ctr">
                        <a:spcAft>
                          <a:spcPts val="0"/>
                        </a:spcAft>
                      </a:pPr>
                      <a:r>
                        <a:rPr lang="es-CL" sz="800" b="1" dirty="0">
                          <a:solidFill>
                            <a:srgbClr val="000000"/>
                          </a:solidFill>
                          <a:effectLst/>
                          <a:latin typeface="Arial Narrow"/>
                          <a:ea typeface="Times New Roman"/>
                          <a:cs typeface="Times New Roman"/>
                        </a:rPr>
                        <a:t> </a:t>
                      </a:r>
                      <a:endParaRPr lang="es-CL" sz="1100" dirty="0">
                        <a:effectLst/>
                        <a:latin typeface="Cambria"/>
                        <a:ea typeface="Cambria"/>
                        <a:cs typeface="Times New Roman"/>
                      </a:endParaRPr>
                    </a:p>
                    <a:p>
                      <a:pPr algn="ctr">
                        <a:spcAft>
                          <a:spcPts val="0"/>
                        </a:spcAft>
                      </a:pPr>
                      <a:r>
                        <a:rPr lang="es-CL" sz="800" b="1" dirty="0">
                          <a:solidFill>
                            <a:srgbClr val="000000"/>
                          </a:solidFill>
                          <a:effectLst/>
                          <a:latin typeface="Arial Narrow"/>
                          <a:ea typeface="Times New Roman"/>
                          <a:cs typeface="Times New Roman"/>
                        </a:rPr>
                        <a:t>BALANCE GENERAL CLASIFICADO (Preliminar)</a:t>
                      </a:r>
                      <a:endParaRPr lang="es-CL" sz="1100" dirty="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r>
              <a:tr h="134451">
                <a:tc gridSpan="7">
                  <a:txBody>
                    <a:bodyPr/>
                    <a:lstStyle/>
                    <a:p>
                      <a:pPr algn="ctr">
                        <a:spcAft>
                          <a:spcPts val="0"/>
                        </a:spcAft>
                      </a:pPr>
                      <a:r>
                        <a:rPr lang="es-CL" sz="800" b="1" dirty="0">
                          <a:solidFill>
                            <a:srgbClr val="000000"/>
                          </a:solidFill>
                          <a:effectLst/>
                          <a:latin typeface="Arial Narrow"/>
                          <a:ea typeface="Times New Roman"/>
                          <a:cs typeface="Times New Roman"/>
                        </a:rPr>
                        <a:t>AÑO 2016</a:t>
                      </a:r>
                      <a:endParaRPr lang="es-CL" sz="1100" dirty="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r>
              <a:tr h="134451">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lgn="ctr">
                        <a:spcAft>
                          <a:spcPts val="0"/>
                        </a:spcAft>
                      </a:pPr>
                      <a:r>
                        <a:rPr lang="es-CL" sz="800" b="1">
                          <a:solidFill>
                            <a:srgbClr val="000000"/>
                          </a:solidFill>
                          <a:effectLst/>
                          <a:latin typeface="Arial Narrow"/>
                          <a:ea typeface="Times New Roman"/>
                          <a:cs typeface="Times New Roman"/>
                        </a:rPr>
                        <a:t>ACTIVO</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lgn="ctr">
                        <a:spcAft>
                          <a:spcPts val="0"/>
                        </a:spcAft>
                      </a:pPr>
                      <a:r>
                        <a:rPr lang="es-CL" sz="800" b="1">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lgn="ctr">
                        <a:spcAft>
                          <a:spcPts val="0"/>
                        </a:spcAft>
                      </a:pPr>
                      <a:r>
                        <a:rPr lang="es-CL" sz="800" b="1">
                          <a:solidFill>
                            <a:srgbClr val="000000"/>
                          </a:solidFill>
                          <a:effectLst/>
                          <a:latin typeface="Arial Narrow"/>
                          <a:ea typeface="Times New Roman"/>
                          <a:cs typeface="Times New Roman"/>
                        </a:rPr>
                        <a:t>M$</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lgn="ctr">
                        <a:spcAft>
                          <a:spcPts val="0"/>
                        </a:spcAft>
                      </a:pPr>
                      <a:r>
                        <a:rPr lang="es-CL" sz="800" b="1">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lgn="ctr">
                        <a:spcAft>
                          <a:spcPts val="0"/>
                        </a:spcAft>
                      </a:pPr>
                      <a:r>
                        <a:rPr lang="es-CL" sz="800" b="1">
                          <a:solidFill>
                            <a:srgbClr val="000000"/>
                          </a:solidFill>
                          <a:effectLst/>
                          <a:latin typeface="Arial Narrow"/>
                          <a:ea typeface="Times New Roman"/>
                          <a:cs typeface="Times New Roman"/>
                        </a:rPr>
                        <a:t>PASIVO</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lgn="ctr">
                        <a:spcAft>
                          <a:spcPts val="0"/>
                        </a:spcAft>
                      </a:pPr>
                      <a:r>
                        <a:rPr lang="es-CL" sz="800" b="1">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lgn="ctr">
                        <a:spcAft>
                          <a:spcPts val="0"/>
                        </a:spcAft>
                      </a:pPr>
                      <a:r>
                        <a:rPr lang="es-CL" sz="800" b="1">
                          <a:solidFill>
                            <a:srgbClr val="000000"/>
                          </a:solidFill>
                          <a:effectLst/>
                          <a:latin typeface="Arial Narrow"/>
                          <a:ea typeface="Times New Roman"/>
                          <a:cs typeface="Times New Roman"/>
                        </a:rPr>
                        <a:t>M$</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b="1">
                          <a:solidFill>
                            <a:srgbClr val="000000"/>
                          </a:solidFill>
                          <a:effectLst/>
                          <a:latin typeface="Arial Narrow"/>
                          <a:ea typeface="Times New Roman"/>
                          <a:cs typeface="Times New Roman"/>
                        </a:rPr>
                        <a:t>Activos Circulantes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gridSpan="2">
                  <a:txBody>
                    <a:bodyPr/>
                    <a:lstStyle/>
                    <a:p>
                      <a:pPr>
                        <a:spcAft>
                          <a:spcPts val="0"/>
                        </a:spcAft>
                      </a:pPr>
                      <a:r>
                        <a:rPr lang="es-CL" sz="800" b="1">
                          <a:solidFill>
                            <a:srgbClr val="000000"/>
                          </a:solidFill>
                          <a:effectLst/>
                          <a:latin typeface="Arial Narrow"/>
                          <a:ea typeface="Times New Roman"/>
                          <a:cs typeface="Times New Roman"/>
                        </a:rPr>
                        <a:t>Pasivos Circulantes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Disponible</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10,591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gridSpan="2">
                  <a:txBody>
                    <a:bodyPr/>
                    <a:lstStyle/>
                    <a:p>
                      <a:pPr>
                        <a:spcAft>
                          <a:spcPts val="0"/>
                        </a:spcAft>
                      </a:pPr>
                      <a:r>
                        <a:rPr lang="es-CL" sz="800">
                          <a:solidFill>
                            <a:srgbClr val="000000"/>
                          </a:solidFill>
                          <a:effectLst/>
                          <a:latin typeface="Arial Narrow"/>
                          <a:ea typeface="Times New Roman"/>
                          <a:cs typeface="Times New Roman"/>
                        </a:rPr>
                        <a:t>Acreedores Varios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350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Deudores x Venta</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132,303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gridSpan="2">
                  <a:txBody>
                    <a:bodyPr/>
                    <a:lstStyle/>
                    <a:p>
                      <a:pPr>
                        <a:spcAft>
                          <a:spcPts val="0"/>
                        </a:spcAft>
                      </a:pPr>
                      <a:r>
                        <a:rPr lang="es-CL" sz="800">
                          <a:solidFill>
                            <a:srgbClr val="000000"/>
                          </a:solidFill>
                          <a:effectLst/>
                          <a:latin typeface="Arial Narrow"/>
                          <a:ea typeface="Times New Roman"/>
                          <a:cs typeface="Times New Roman"/>
                        </a:rPr>
                        <a:t>Cuentas x Pagar</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163,167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Dctos x Cobrar</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0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gridSpan="2">
                  <a:txBody>
                    <a:bodyPr/>
                    <a:lstStyle/>
                    <a:p>
                      <a:pPr>
                        <a:spcAft>
                          <a:spcPts val="0"/>
                        </a:spcAft>
                      </a:pPr>
                      <a:r>
                        <a:rPr lang="es-CL" sz="800">
                          <a:solidFill>
                            <a:srgbClr val="000000"/>
                          </a:solidFill>
                          <a:effectLst/>
                          <a:latin typeface="Arial Narrow"/>
                          <a:ea typeface="Times New Roman"/>
                          <a:cs typeface="Times New Roman"/>
                        </a:rPr>
                        <a:t>Retenciones y Provisiones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24,216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Deudores Varios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7,082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endParaRPr lang="es-CL" sz="900">
                        <a:effectLst/>
                        <a:latin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Existencias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481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gridSpan="2">
                  <a:txBody>
                    <a:bodyPr/>
                    <a:lstStyle/>
                    <a:p>
                      <a:pPr>
                        <a:spcAft>
                          <a:spcPts val="0"/>
                        </a:spcAft>
                      </a:pPr>
                      <a:r>
                        <a:rPr lang="es-CL" sz="800" b="1">
                          <a:solidFill>
                            <a:srgbClr val="000000"/>
                          </a:solidFill>
                          <a:effectLst/>
                          <a:latin typeface="Arial Narrow"/>
                          <a:ea typeface="Times New Roman"/>
                          <a:cs typeface="Times New Roman"/>
                        </a:rPr>
                        <a:t>Total Pasivos Circulantes</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CL"/>
                    </a:p>
                  </a:txBody>
                  <a:tcPr/>
                </a:tc>
                <a:tc>
                  <a:txBody>
                    <a:bodyPr/>
                    <a:lstStyle/>
                    <a:p>
                      <a:pPr algn="r">
                        <a:spcAft>
                          <a:spcPts val="0"/>
                        </a:spcAft>
                      </a:pPr>
                      <a:r>
                        <a:rPr lang="es-CL" sz="800" b="1">
                          <a:solidFill>
                            <a:srgbClr val="000000"/>
                          </a:solidFill>
                          <a:effectLst/>
                          <a:latin typeface="Arial Narrow"/>
                          <a:ea typeface="Times New Roman"/>
                          <a:cs typeface="Times New Roman"/>
                        </a:rPr>
                        <a:t>187,734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Impuestos x Recuperar</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8,029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b="1">
                          <a:solidFill>
                            <a:srgbClr val="000000"/>
                          </a:solidFill>
                          <a:effectLst/>
                          <a:latin typeface="Arial Narrow"/>
                          <a:ea typeface="Times New Roman"/>
                          <a:cs typeface="Times New Roman"/>
                        </a:rPr>
                        <a:t>Total Activos Circulantes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b="1">
                          <a:solidFill>
                            <a:srgbClr val="000000"/>
                          </a:solidFill>
                          <a:effectLst/>
                          <a:latin typeface="Arial Narrow"/>
                          <a:ea typeface="Times New Roman"/>
                          <a:cs typeface="Times New Roman"/>
                        </a:rPr>
                        <a:t>159,276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b="1">
                          <a:solidFill>
                            <a:srgbClr val="000000"/>
                          </a:solidFill>
                          <a:effectLst/>
                          <a:latin typeface="Arial Narrow"/>
                          <a:ea typeface="Times New Roman"/>
                          <a:cs typeface="Times New Roman"/>
                        </a:rPr>
                        <a:t>Activos Fijos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Instalaciones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0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b="1">
                          <a:solidFill>
                            <a:srgbClr val="000000"/>
                          </a:solidFill>
                          <a:effectLst/>
                          <a:latin typeface="Arial Narrow"/>
                          <a:ea typeface="Times New Roman"/>
                          <a:cs typeface="Times New Roman"/>
                        </a:rPr>
                        <a:t>Patrimonio</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Maquinarias &amp; Equipos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53,327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gridSpan="2">
                  <a:txBody>
                    <a:bodyPr/>
                    <a:lstStyle/>
                    <a:p>
                      <a:pPr>
                        <a:spcAft>
                          <a:spcPts val="0"/>
                        </a:spcAft>
                      </a:pPr>
                      <a:r>
                        <a:rPr lang="es-CL" sz="800">
                          <a:solidFill>
                            <a:srgbClr val="000000"/>
                          </a:solidFill>
                          <a:effectLst/>
                          <a:latin typeface="Arial Narrow"/>
                          <a:ea typeface="Times New Roman"/>
                          <a:cs typeface="Times New Roman"/>
                        </a:rPr>
                        <a:t>Patrimonio</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80,065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Vehiculos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0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gridSpan="2">
                  <a:txBody>
                    <a:bodyPr/>
                    <a:lstStyle/>
                    <a:p>
                      <a:pPr>
                        <a:spcAft>
                          <a:spcPts val="0"/>
                        </a:spcAft>
                      </a:pPr>
                      <a:r>
                        <a:rPr lang="es-CL" sz="800">
                          <a:solidFill>
                            <a:srgbClr val="000000"/>
                          </a:solidFill>
                          <a:effectLst/>
                          <a:latin typeface="Arial Narrow"/>
                          <a:ea typeface="Times New Roman"/>
                          <a:cs typeface="Times New Roman"/>
                        </a:rPr>
                        <a:t>Resultado Acumulado</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(112,756)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Depreciaciones</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(33,547)</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gridSpan="2">
                  <a:txBody>
                    <a:bodyPr/>
                    <a:lstStyle/>
                    <a:p>
                      <a:pPr>
                        <a:spcAft>
                          <a:spcPts val="0"/>
                        </a:spcAft>
                      </a:pPr>
                      <a:r>
                        <a:rPr lang="es-CL" sz="800">
                          <a:solidFill>
                            <a:srgbClr val="000000"/>
                          </a:solidFill>
                          <a:effectLst/>
                          <a:latin typeface="Arial Narrow"/>
                          <a:ea typeface="Times New Roman"/>
                          <a:cs typeface="Times New Roman"/>
                        </a:rPr>
                        <a:t>Utilidad del Ejercicio</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L"/>
                    </a:p>
                  </a:txBody>
                  <a:tcPr/>
                </a:tc>
                <a:tc>
                  <a:txBody>
                    <a:bodyPr/>
                    <a:lstStyle/>
                    <a:p>
                      <a:pPr algn="r">
                        <a:spcAft>
                          <a:spcPts val="0"/>
                        </a:spcAft>
                      </a:pPr>
                      <a:r>
                        <a:rPr lang="es-CL" sz="800">
                          <a:solidFill>
                            <a:srgbClr val="000000"/>
                          </a:solidFill>
                          <a:effectLst/>
                          <a:latin typeface="Arial Narrow"/>
                          <a:ea typeface="Times New Roman"/>
                          <a:cs typeface="Times New Roman"/>
                        </a:rPr>
                        <a:t>24,021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134451">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es-CL" sz="800" b="1">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134451">
                <a:tc>
                  <a:txBody>
                    <a:bodyPr/>
                    <a:lstStyle/>
                    <a:p>
                      <a:pPr>
                        <a:spcAft>
                          <a:spcPts val="0"/>
                        </a:spcAft>
                      </a:pPr>
                      <a:r>
                        <a:rPr lang="es-CL" sz="800" b="1">
                          <a:solidFill>
                            <a:srgbClr val="000000"/>
                          </a:solidFill>
                          <a:effectLst/>
                          <a:latin typeface="Arial Narrow"/>
                          <a:ea typeface="Times New Roman"/>
                          <a:cs typeface="Times New Roman"/>
                        </a:rPr>
                        <a:t>Total Activos Fijos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b="1">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lgn="r">
                        <a:spcAft>
                          <a:spcPts val="0"/>
                        </a:spcAft>
                      </a:pPr>
                      <a:r>
                        <a:rPr lang="es-CL" sz="800" b="1">
                          <a:solidFill>
                            <a:srgbClr val="000000"/>
                          </a:solidFill>
                          <a:effectLst/>
                          <a:latin typeface="Arial Narrow"/>
                          <a:ea typeface="Times New Roman"/>
                          <a:cs typeface="Times New Roman"/>
                        </a:rPr>
                        <a:t>19,780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gridSpan="2">
                  <a:txBody>
                    <a:bodyPr/>
                    <a:lstStyle/>
                    <a:p>
                      <a:pPr>
                        <a:spcAft>
                          <a:spcPts val="0"/>
                        </a:spcAft>
                      </a:pPr>
                      <a:r>
                        <a:rPr lang="es-CL" sz="800" b="1">
                          <a:solidFill>
                            <a:srgbClr val="000000"/>
                          </a:solidFill>
                          <a:effectLst/>
                          <a:latin typeface="Arial Narrow"/>
                          <a:ea typeface="Times New Roman"/>
                          <a:cs typeface="Times New Roman"/>
                        </a:rPr>
                        <a:t>Total Patrimonio</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lgn="r">
                        <a:spcAft>
                          <a:spcPts val="0"/>
                        </a:spcAft>
                      </a:pPr>
                      <a:r>
                        <a:rPr lang="es-CL" sz="800" b="1">
                          <a:solidFill>
                            <a:srgbClr val="000000"/>
                          </a:solidFill>
                          <a:effectLst/>
                          <a:latin typeface="Arial Narrow"/>
                          <a:ea typeface="Times New Roman"/>
                          <a:cs typeface="Times New Roman"/>
                        </a:rPr>
                        <a:t>(8,670)</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gridSpan="2">
                  <a:txBody>
                    <a:bodyPr/>
                    <a:lstStyle/>
                    <a:p>
                      <a:pPr>
                        <a:spcAft>
                          <a:spcPts val="0"/>
                        </a:spcAft>
                      </a:pPr>
                      <a:r>
                        <a:rPr lang="es-CL" sz="800">
                          <a:solidFill>
                            <a:srgbClr val="000000"/>
                          </a:solidFill>
                          <a:effectLst/>
                          <a:latin typeface="Arial Narrow"/>
                          <a:ea typeface="Times New Roman"/>
                          <a:cs typeface="Times New Roman"/>
                        </a:rPr>
                        <a:t>Otros Activos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hMerge="1">
                  <a:txBody>
                    <a:bodyPr/>
                    <a:lstStyle/>
                    <a:p>
                      <a:endParaRPr lang="es-CL"/>
                    </a:p>
                  </a:txBody>
                  <a:tcPr/>
                </a:tc>
                <a:tc>
                  <a:txBody>
                    <a:bodyPr/>
                    <a:lstStyle/>
                    <a:p>
                      <a:pPr>
                        <a:spcAft>
                          <a:spcPts val="0"/>
                        </a:spcAft>
                      </a:pPr>
                      <a:r>
                        <a:rPr lang="es-CL" sz="800">
                          <a:solidFill>
                            <a:srgbClr val="000000"/>
                          </a:solidFill>
                          <a:effectLst/>
                          <a:latin typeface="Arial Narrow"/>
                          <a:ea typeface="Times New Roman"/>
                          <a:cs typeface="Times New Roman"/>
                        </a:rPr>
                        <a:t>                              8</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b="1">
                          <a:solidFill>
                            <a:srgbClr val="000000"/>
                          </a:solidFill>
                          <a:effectLst/>
                          <a:latin typeface="Arial Narrow"/>
                          <a:ea typeface="Times New Roman"/>
                          <a:cs typeface="Times New Roman"/>
                        </a:rPr>
                        <a:t>Total Otros Activos</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b="1">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lgn="r">
                        <a:spcAft>
                          <a:spcPts val="0"/>
                        </a:spcAft>
                      </a:pPr>
                      <a:r>
                        <a:rPr lang="es-CL" sz="800" b="1">
                          <a:solidFill>
                            <a:srgbClr val="000000"/>
                          </a:solidFill>
                          <a:effectLst/>
                          <a:latin typeface="Arial Narrow"/>
                          <a:ea typeface="Times New Roman"/>
                          <a:cs typeface="Times New Roman"/>
                        </a:rPr>
                        <a:t>8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r>
              <a:tr h="134451">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142854">
                <a:tc>
                  <a:txBody>
                    <a:bodyPr/>
                    <a:lstStyle/>
                    <a:p>
                      <a:pPr>
                        <a:spcAft>
                          <a:spcPts val="0"/>
                        </a:spcAft>
                      </a:pPr>
                      <a:r>
                        <a:rPr lang="es-CL" sz="800" b="1">
                          <a:solidFill>
                            <a:srgbClr val="000000"/>
                          </a:solidFill>
                          <a:effectLst/>
                          <a:latin typeface="Arial Narrow"/>
                          <a:ea typeface="Times New Roman"/>
                          <a:cs typeface="Times New Roman"/>
                        </a:rPr>
                        <a:t>Total Activo</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b="1">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s-CL" sz="800" b="1">
                          <a:solidFill>
                            <a:srgbClr val="000000"/>
                          </a:solidFill>
                          <a:effectLst/>
                          <a:latin typeface="Arial Narrow"/>
                          <a:ea typeface="Times New Roman"/>
                          <a:cs typeface="Times New Roman"/>
                        </a:rPr>
                        <a:t>179,063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a:noFill/>
                    </a:lnT>
                    <a:lnB>
                      <a:noFill/>
                    </a:lnB>
                    <a:solidFill>
                      <a:srgbClr val="FFFFFF"/>
                    </a:solidFill>
                  </a:tcPr>
                </a:tc>
                <a:tc>
                  <a:txBody>
                    <a:bodyPr/>
                    <a:lstStyle/>
                    <a:p>
                      <a:pPr>
                        <a:spcAft>
                          <a:spcPts val="0"/>
                        </a:spcAft>
                      </a:pPr>
                      <a:r>
                        <a:rPr lang="es-CL" sz="800" b="1">
                          <a:solidFill>
                            <a:srgbClr val="000000"/>
                          </a:solidFill>
                          <a:effectLst/>
                          <a:latin typeface="Arial Narrow"/>
                          <a:ea typeface="Times New Roman"/>
                          <a:cs typeface="Times New Roman"/>
                        </a:rPr>
                        <a:t>Total Pasivo</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FFFFFF"/>
                    </a:solidFill>
                  </a:tcPr>
                </a:tc>
                <a:tc>
                  <a:txBody>
                    <a:bodyPr/>
                    <a:lstStyle/>
                    <a:p>
                      <a:pPr>
                        <a:spcAft>
                          <a:spcPts val="0"/>
                        </a:spcAft>
                      </a:pPr>
                      <a:r>
                        <a:rPr lang="es-CL" sz="800" b="1">
                          <a:solidFill>
                            <a:srgbClr val="000000"/>
                          </a:solidFill>
                          <a:effectLst/>
                          <a:latin typeface="Arial Narrow"/>
                          <a:ea typeface="Times New Roman"/>
                          <a:cs typeface="Times New Roman"/>
                        </a:rPr>
                        <a:t> </a:t>
                      </a:r>
                      <a:endParaRPr lang="es-CL" sz="110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s-CL" sz="800" b="1" dirty="0">
                          <a:solidFill>
                            <a:srgbClr val="000000"/>
                          </a:solidFill>
                          <a:effectLst/>
                          <a:latin typeface="Arial Narrow"/>
                          <a:ea typeface="Times New Roman"/>
                          <a:cs typeface="Times New Roman"/>
                        </a:rPr>
                        <a:t>179,063 </a:t>
                      </a:r>
                      <a:endParaRPr lang="es-CL" sz="1100" dirty="0">
                        <a:effectLst/>
                        <a:latin typeface="Cambria"/>
                        <a:ea typeface="Cambria"/>
                        <a:cs typeface="Times New Roman"/>
                      </a:endParaRPr>
                    </a:p>
                  </a:txBody>
                  <a:tcPr marL="39215" marR="39215" marT="0" marB="0" anchor="b">
                    <a:lnL>
                      <a:noFill/>
                    </a:lnL>
                    <a:lnR>
                      <a:noFill/>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5972807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196752"/>
          </a:xfrm>
        </p:spPr>
        <p:txBody>
          <a:bodyPr/>
          <a:lstStyle/>
          <a:p>
            <a:pPr algn="l"/>
            <a:r>
              <a:rPr lang="es-CL" sz="2400" b="1" dirty="0">
                <a:solidFill>
                  <a:srgbClr val="0070C0"/>
                </a:solidFill>
              </a:rPr>
              <a:t>Balance Clasificado 2016 (preliminar)</a:t>
            </a:r>
            <a:endParaRPr lang="es-CL" sz="2400" dirty="0"/>
          </a:p>
        </p:txBody>
      </p:sp>
      <p:graphicFrame>
        <p:nvGraphicFramePr>
          <p:cNvPr id="7" name="6 Tabla"/>
          <p:cNvGraphicFramePr>
            <a:graphicFrameLocks noGrp="1"/>
          </p:cNvGraphicFramePr>
          <p:nvPr>
            <p:extLst/>
          </p:nvPr>
        </p:nvGraphicFramePr>
        <p:xfrm>
          <a:off x="2411760" y="1268760"/>
          <a:ext cx="3960440" cy="4896537"/>
        </p:xfrm>
        <a:graphic>
          <a:graphicData uri="http://schemas.openxmlformats.org/drawingml/2006/table">
            <a:tbl>
              <a:tblPr firstRow="1" firstCol="1" bandRow="1"/>
              <a:tblGrid>
                <a:gridCol w="2007194"/>
                <a:gridCol w="142144"/>
                <a:gridCol w="144323"/>
                <a:gridCol w="1666779"/>
              </a:tblGrid>
              <a:tr h="256587">
                <a:tc gridSpan="4">
                  <a:txBody>
                    <a:bodyPr/>
                    <a:lstStyle/>
                    <a:p>
                      <a:pPr algn="ctr">
                        <a:spcAft>
                          <a:spcPts val="0"/>
                        </a:spcAft>
                      </a:pPr>
                      <a:r>
                        <a:rPr lang="es-CL" sz="900" b="1" dirty="0">
                          <a:solidFill>
                            <a:srgbClr val="000000"/>
                          </a:solidFill>
                          <a:effectLst/>
                          <a:latin typeface="Arial Narrow"/>
                          <a:ea typeface="Times New Roman"/>
                          <a:cs typeface="Times New Roman"/>
                        </a:rPr>
                        <a:t>ESTADO DE RESULTADOS (Preliminar)</a:t>
                      </a:r>
                      <a:endParaRPr lang="es-CL" sz="1200" dirty="0">
                        <a:effectLst/>
                        <a:latin typeface="Cambria"/>
                        <a:ea typeface="Cambria"/>
                        <a:cs typeface="Times New Roman"/>
                      </a:endParaRPr>
                    </a:p>
                  </a:txBody>
                  <a:tcPr marL="44450" marR="44450" marT="0" marB="0" anchor="ctr">
                    <a:lnL>
                      <a:noFill/>
                    </a:lnL>
                    <a:lnR>
                      <a:noFill/>
                    </a:lnR>
                    <a:lnT>
                      <a:noFill/>
                    </a:lnT>
                    <a:lnB>
                      <a:noFill/>
                    </a:lnB>
                  </a:tcPr>
                </a:tc>
                <a:tc hMerge="1">
                  <a:txBody>
                    <a:bodyPr/>
                    <a:lstStyle/>
                    <a:p>
                      <a:endParaRPr lang="es-CL"/>
                    </a:p>
                  </a:txBody>
                  <a:tcPr/>
                </a:tc>
                <a:tc hMerge="1">
                  <a:txBody>
                    <a:bodyPr/>
                    <a:lstStyle/>
                    <a:p>
                      <a:endParaRPr lang="es-CL"/>
                    </a:p>
                  </a:txBody>
                  <a:tcPr/>
                </a:tc>
                <a:tc hMerge="1">
                  <a:txBody>
                    <a:bodyPr/>
                    <a:lstStyle/>
                    <a:p>
                      <a:endParaRPr lang="es-CL"/>
                    </a:p>
                  </a:txBody>
                  <a:tcPr/>
                </a:tc>
              </a:tr>
              <a:tr h="256587">
                <a:tc gridSpan="4">
                  <a:txBody>
                    <a:bodyPr/>
                    <a:lstStyle/>
                    <a:p>
                      <a:pPr algn="ctr">
                        <a:spcAft>
                          <a:spcPts val="0"/>
                        </a:spcAft>
                      </a:pPr>
                      <a:r>
                        <a:rPr lang="es-CL" sz="900" b="1">
                          <a:solidFill>
                            <a:srgbClr val="000000"/>
                          </a:solidFill>
                          <a:effectLst/>
                          <a:latin typeface="Arial Narrow"/>
                          <a:ea typeface="Times New Roman"/>
                          <a:cs typeface="Times New Roman"/>
                        </a:rPr>
                        <a:t>AÑO 2016</a:t>
                      </a:r>
                      <a:endParaRPr lang="es-CL" sz="1200">
                        <a:effectLst/>
                        <a:latin typeface="Cambria"/>
                        <a:ea typeface="Cambria"/>
                        <a:cs typeface="Times New Roman"/>
                      </a:endParaRPr>
                    </a:p>
                  </a:txBody>
                  <a:tcPr marL="44450" marR="44450" marT="0" marB="0" anchor="ctr">
                    <a:lnL>
                      <a:noFill/>
                    </a:lnL>
                    <a:lnR>
                      <a:noFill/>
                    </a:lnR>
                    <a:lnT>
                      <a:noFill/>
                    </a:lnT>
                    <a:lnB>
                      <a:noFill/>
                    </a:lnB>
                  </a:tcPr>
                </a:tc>
                <a:tc hMerge="1">
                  <a:txBody>
                    <a:bodyPr/>
                    <a:lstStyle/>
                    <a:p>
                      <a:endParaRPr lang="es-CL"/>
                    </a:p>
                  </a:txBody>
                  <a:tcPr/>
                </a:tc>
                <a:tc hMerge="1">
                  <a:txBody>
                    <a:bodyPr/>
                    <a:lstStyle/>
                    <a:p>
                      <a:endParaRPr lang="es-CL"/>
                    </a:p>
                  </a:txBody>
                  <a:tcPr/>
                </a:tc>
                <a:tc hMerge="1">
                  <a:txBody>
                    <a:bodyPr/>
                    <a:lstStyle/>
                    <a:p>
                      <a:endParaRPr lang="es-CL"/>
                    </a:p>
                  </a:txBody>
                  <a:tcPr/>
                </a:tc>
              </a:tr>
              <a:tr h="256587">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r>
              <a:tr h="256587">
                <a:tc gridSpan="2">
                  <a:txBody>
                    <a:bodyPr/>
                    <a:lstStyle/>
                    <a:p>
                      <a:pPr algn="l">
                        <a:spcAft>
                          <a:spcPts val="0"/>
                        </a:spcAft>
                      </a:pPr>
                      <a:r>
                        <a:rPr lang="es-CL" sz="900" b="1">
                          <a:solidFill>
                            <a:srgbClr val="000000"/>
                          </a:solidFill>
                          <a:effectLst/>
                          <a:latin typeface="Arial Narrow"/>
                          <a:ea typeface="Times New Roman"/>
                          <a:cs typeface="Times New Roman"/>
                        </a:rPr>
                        <a:t>Ingresos Operacionales</a:t>
                      </a:r>
                      <a:endParaRPr lang="es-CL" sz="1200">
                        <a:effectLst/>
                        <a:latin typeface="Cambria"/>
                        <a:ea typeface="Cambria"/>
                        <a:cs typeface="Times New Roman"/>
                      </a:endParaRPr>
                    </a:p>
                  </a:txBody>
                  <a:tcPr marL="44450" marR="44450" marT="0" marB="0" anchor="ctr">
                    <a:lnL>
                      <a:noFill/>
                    </a:lnL>
                    <a:lnR>
                      <a:noFill/>
                    </a:lnR>
                    <a:lnT>
                      <a:noFill/>
                    </a:lnT>
                    <a:lnB>
                      <a:noFill/>
                    </a:lnB>
                  </a:tcPr>
                </a:tc>
                <a:tc hMerge="1">
                  <a:txBody>
                    <a:bodyPr/>
                    <a:lstStyle/>
                    <a:p>
                      <a:endParaRPr lang="es-CL"/>
                    </a:p>
                  </a:txBody>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r>
              <a:tr h="256587">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r>
              <a:tr h="267279">
                <a:tc gridSpan="3">
                  <a:txBody>
                    <a:bodyPr/>
                    <a:lstStyle/>
                    <a:p>
                      <a:pPr algn="l">
                        <a:spcAft>
                          <a:spcPts val="0"/>
                        </a:spcAft>
                      </a:pPr>
                      <a:r>
                        <a:rPr lang="es-CL" sz="900">
                          <a:solidFill>
                            <a:srgbClr val="000000"/>
                          </a:solidFill>
                          <a:effectLst/>
                          <a:latin typeface="Arial Narrow"/>
                          <a:ea typeface="Times New Roman"/>
                          <a:cs typeface="Times New Roman"/>
                        </a:rPr>
                        <a:t>Ingresos de Explotación</a:t>
                      </a:r>
                      <a:endParaRPr lang="es-CL" sz="1200">
                        <a:effectLst/>
                        <a:latin typeface="Cambria"/>
                        <a:ea typeface="Cambria"/>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s-CL"/>
                    </a:p>
                  </a:txBody>
                  <a:tcPr/>
                </a:tc>
                <a:tc hMerge="1">
                  <a:txBody>
                    <a:bodyPr/>
                    <a:lstStyle/>
                    <a:p>
                      <a:endParaRPr lang="es-CL"/>
                    </a:p>
                  </a:txBody>
                  <a:tcPr/>
                </a:tc>
                <a:tc>
                  <a:txBody>
                    <a:bodyPr/>
                    <a:lstStyle/>
                    <a:p>
                      <a:pPr algn="r">
                        <a:spcAft>
                          <a:spcPts val="0"/>
                        </a:spcAft>
                      </a:pPr>
                      <a:r>
                        <a:rPr lang="es-CL" sz="900">
                          <a:solidFill>
                            <a:srgbClr val="000000"/>
                          </a:solidFill>
                          <a:effectLst/>
                          <a:latin typeface="Arial Narrow"/>
                          <a:ea typeface="Times New Roman"/>
                          <a:cs typeface="Times New Roman"/>
                        </a:rPr>
                        <a:t>1,249,101</a:t>
                      </a:r>
                      <a:endParaRPr lang="es-CL" sz="1200">
                        <a:effectLst/>
                        <a:latin typeface="Cambria"/>
                        <a:ea typeface="Cambria"/>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tcPr>
                </a:tc>
              </a:tr>
              <a:tr h="256587">
                <a:tc gridSpan="2">
                  <a:txBody>
                    <a:bodyPr/>
                    <a:lstStyle/>
                    <a:p>
                      <a:pPr algn="l">
                        <a:spcAft>
                          <a:spcPts val="0"/>
                        </a:spcAft>
                      </a:pPr>
                      <a:r>
                        <a:rPr lang="es-CL" sz="900" b="1">
                          <a:solidFill>
                            <a:srgbClr val="000000"/>
                          </a:solidFill>
                          <a:effectLst/>
                          <a:latin typeface="Arial Narrow"/>
                          <a:ea typeface="Times New Roman"/>
                          <a:cs typeface="Times New Roman"/>
                        </a:rPr>
                        <a:t>Total Ingresos de Explotación</a:t>
                      </a:r>
                      <a:endParaRPr lang="es-CL" sz="1200">
                        <a:effectLst/>
                        <a:latin typeface="Cambria"/>
                        <a:ea typeface="Cambria"/>
                        <a:cs typeface="Times New Roman"/>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s-CL"/>
                    </a:p>
                  </a:txBody>
                  <a:tcPr/>
                </a:tc>
                <a:tc>
                  <a:txBody>
                    <a:bodyPr/>
                    <a:lstStyle/>
                    <a:p>
                      <a:pPr algn="l"/>
                      <a:endParaRPr lang="es-CL" sz="1000">
                        <a:effectLst/>
                        <a:latin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a:spcAft>
                          <a:spcPts val="0"/>
                        </a:spcAft>
                      </a:pPr>
                      <a:r>
                        <a:rPr lang="es-CL" sz="1000">
                          <a:solidFill>
                            <a:srgbClr val="000000"/>
                          </a:solidFill>
                          <a:effectLst/>
                          <a:latin typeface="Times New Roman"/>
                          <a:ea typeface="Times New Roman"/>
                          <a:cs typeface="Times New Roman"/>
                        </a:rPr>
                        <a:t>1,249,101</a:t>
                      </a:r>
                      <a:endParaRPr lang="es-CL" sz="1200">
                        <a:effectLst/>
                        <a:latin typeface="Cambria"/>
                        <a:ea typeface="Cambria"/>
                        <a:cs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r>
              <a:tr h="256587">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r>
              <a:tr h="256587">
                <a:tc gridSpan="2">
                  <a:txBody>
                    <a:bodyPr/>
                    <a:lstStyle/>
                    <a:p>
                      <a:pPr algn="l">
                        <a:spcAft>
                          <a:spcPts val="0"/>
                        </a:spcAft>
                      </a:pPr>
                      <a:r>
                        <a:rPr lang="es-CL" sz="900" b="1">
                          <a:solidFill>
                            <a:srgbClr val="000000"/>
                          </a:solidFill>
                          <a:effectLst/>
                          <a:latin typeface="Arial Narrow"/>
                          <a:ea typeface="Times New Roman"/>
                          <a:cs typeface="Times New Roman"/>
                        </a:rPr>
                        <a:t>Costos de Explotación </a:t>
                      </a:r>
                      <a:endParaRPr lang="es-CL" sz="1200">
                        <a:effectLst/>
                        <a:latin typeface="Cambria"/>
                        <a:ea typeface="Cambria"/>
                        <a:cs typeface="Times New Roman"/>
                      </a:endParaRPr>
                    </a:p>
                  </a:txBody>
                  <a:tcPr marL="44450" marR="44450" marT="0" marB="0" anchor="ctr">
                    <a:lnL>
                      <a:noFill/>
                    </a:lnL>
                    <a:lnR>
                      <a:noFill/>
                    </a:lnR>
                    <a:lnT>
                      <a:noFill/>
                    </a:lnT>
                    <a:lnB>
                      <a:noFill/>
                    </a:lnB>
                  </a:tcPr>
                </a:tc>
                <a:tc hMerge="1">
                  <a:txBody>
                    <a:bodyPr/>
                    <a:lstStyle/>
                    <a:p>
                      <a:endParaRPr lang="es-CL"/>
                    </a:p>
                  </a:txBody>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r>
              <a:tr h="256587">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r>
              <a:tr h="256587">
                <a:tc gridSpan="2">
                  <a:txBody>
                    <a:bodyPr/>
                    <a:lstStyle/>
                    <a:p>
                      <a:pPr algn="l">
                        <a:spcAft>
                          <a:spcPts val="0"/>
                        </a:spcAft>
                      </a:pPr>
                      <a:r>
                        <a:rPr lang="es-CL" sz="900">
                          <a:solidFill>
                            <a:srgbClr val="000000"/>
                          </a:solidFill>
                          <a:effectLst/>
                          <a:latin typeface="Arial Narrow"/>
                          <a:ea typeface="Times New Roman"/>
                          <a:cs typeface="Times New Roman"/>
                        </a:rPr>
                        <a:t>Costos de Explotación</a:t>
                      </a:r>
                      <a:endParaRPr lang="es-CL" sz="1200">
                        <a:effectLst/>
                        <a:latin typeface="Cambria"/>
                        <a:ea typeface="Cambria"/>
                        <a:cs typeface="Times New Roman"/>
                      </a:endParaRPr>
                    </a:p>
                  </a:txBody>
                  <a:tcPr marL="44450" marR="44450" marT="0" marB="0" anchor="ctr">
                    <a:lnL>
                      <a:noFill/>
                    </a:lnL>
                    <a:lnR>
                      <a:noFill/>
                    </a:lnR>
                    <a:lnT>
                      <a:noFill/>
                    </a:lnT>
                    <a:lnB>
                      <a:noFill/>
                    </a:lnB>
                  </a:tcPr>
                </a:tc>
                <a:tc hMerge="1">
                  <a:txBody>
                    <a:bodyPr/>
                    <a:lstStyle/>
                    <a:p>
                      <a:endParaRPr lang="es-CL"/>
                    </a:p>
                  </a:txBody>
                  <a:tcPr/>
                </a:tc>
                <a:tc>
                  <a:txBody>
                    <a:bodyPr/>
                    <a:lstStyle/>
                    <a:p>
                      <a:pPr algn="l"/>
                      <a:endParaRPr lang="es-CL" sz="1000">
                        <a:effectLst/>
                        <a:latin typeface="Times New Roman"/>
                      </a:endParaRPr>
                    </a:p>
                  </a:txBody>
                  <a:tcPr marL="44450" marR="44450" marT="0" marB="0" anchor="ctr">
                    <a:lnL>
                      <a:noFill/>
                    </a:lnL>
                    <a:lnR>
                      <a:noFill/>
                    </a:lnR>
                    <a:lnT>
                      <a:noFill/>
                    </a:lnT>
                    <a:lnB>
                      <a:noFill/>
                    </a:lnB>
                  </a:tcPr>
                </a:tc>
                <a:tc>
                  <a:txBody>
                    <a:bodyPr/>
                    <a:lstStyle/>
                    <a:p>
                      <a:pPr algn="r">
                        <a:spcAft>
                          <a:spcPts val="0"/>
                        </a:spcAft>
                      </a:pPr>
                      <a:r>
                        <a:rPr lang="es-CL" sz="900">
                          <a:solidFill>
                            <a:srgbClr val="000000"/>
                          </a:solidFill>
                          <a:effectLst/>
                          <a:latin typeface="Arial Narrow"/>
                          <a:ea typeface="Times New Roman"/>
                          <a:cs typeface="Times New Roman"/>
                        </a:rPr>
                        <a:t>(1,093,869)</a:t>
                      </a:r>
                      <a:endParaRPr lang="es-CL" sz="1200">
                        <a:effectLst/>
                        <a:latin typeface="Cambria"/>
                        <a:ea typeface="Cambria"/>
                        <a:cs typeface="Times New Roman"/>
                      </a:endParaRPr>
                    </a:p>
                  </a:txBody>
                  <a:tcPr marL="44450" marR="44450" marT="0" marB="0" anchor="ctr">
                    <a:lnL>
                      <a:noFill/>
                    </a:lnL>
                    <a:lnR>
                      <a:noFill/>
                    </a:lnR>
                    <a:lnT>
                      <a:noFill/>
                    </a:lnT>
                    <a:lnB>
                      <a:noFill/>
                    </a:lnB>
                  </a:tcPr>
                </a:tc>
              </a:tr>
              <a:tr h="256587">
                <a:tc>
                  <a:txBody>
                    <a:bodyPr/>
                    <a:lstStyle/>
                    <a:p>
                      <a:pPr algn="l">
                        <a:spcAft>
                          <a:spcPts val="0"/>
                        </a:spcAft>
                      </a:pPr>
                      <a:r>
                        <a:rPr lang="es-CL" sz="900">
                          <a:solidFill>
                            <a:srgbClr val="000000"/>
                          </a:solidFill>
                          <a:effectLst/>
                          <a:latin typeface="Arial Narrow"/>
                          <a:ea typeface="Times New Roman"/>
                          <a:cs typeface="Times New Roman"/>
                        </a:rPr>
                        <a:t>Otros Ingresos</a:t>
                      </a:r>
                      <a:endParaRPr lang="es-CL" sz="1200">
                        <a:effectLst/>
                        <a:latin typeface="Cambria"/>
                        <a:ea typeface="Cambria"/>
                        <a:cs typeface="Times New Roman"/>
                      </a:endParaRPr>
                    </a:p>
                  </a:txBody>
                  <a:tcPr marL="44450" marR="44450" marT="0" marB="0" anchor="ctr">
                    <a:lnL>
                      <a:noFill/>
                    </a:lnL>
                    <a:lnR>
                      <a:noFill/>
                    </a:lnR>
                    <a:lnT>
                      <a:noFill/>
                    </a:lnT>
                    <a:lnB>
                      <a:noFill/>
                    </a:lnB>
                  </a:tcPr>
                </a:tc>
                <a:tc>
                  <a:txBody>
                    <a:bodyPr/>
                    <a:lstStyle/>
                    <a:p>
                      <a:pPr algn="l"/>
                      <a:endParaRPr lang="es-CL" sz="1000">
                        <a:effectLst/>
                        <a:latin typeface="Times New Roman"/>
                      </a:endParaRPr>
                    </a:p>
                  </a:txBody>
                  <a:tcPr marL="44450" marR="44450" marT="0" marB="0" anchor="ctr">
                    <a:lnL>
                      <a:noFill/>
                    </a:lnL>
                    <a:lnR>
                      <a:noFill/>
                    </a:lnR>
                    <a:lnT>
                      <a:noFill/>
                    </a:lnT>
                    <a:lnB>
                      <a:noFill/>
                    </a:lnB>
                  </a:tcPr>
                </a:tc>
                <a:tc>
                  <a:txBody>
                    <a:bodyPr/>
                    <a:lstStyle/>
                    <a:p>
                      <a:pPr algn="l"/>
                      <a:endParaRPr lang="es-CL" sz="1000">
                        <a:effectLst/>
                        <a:latin typeface="Times New Roman"/>
                      </a:endParaRPr>
                    </a:p>
                  </a:txBody>
                  <a:tcPr marL="44450" marR="44450" marT="0" marB="0" anchor="ctr">
                    <a:lnL>
                      <a:noFill/>
                    </a:lnL>
                    <a:lnR>
                      <a:noFill/>
                    </a:lnR>
                    <a:lnT>
                      <a:noFill/>
                    </a:lnT>
                    <a:lnB>
                      <a:noFill/>
                    </a:lnB>
                  </a:tcPr>
                </a:tc>
                <a:tc>
                  <a:txBody>
                    <a:bodyPr/>
                    <a:lstStyle/>
                    <a:p>
                      <a:pPr algn="r">
                        <a:spcAft>
                          <a:spcPts val="0"/>
                        </a:spcAft>
                      </a:pPr>
                      <a:r>
                        <a:rPr lang="es-CL" sz="900">
                          <a:solidFill>
                            <a:srgbClr val="000000"/>
                          </a:solidFill>
                          <a:effectLst/>
                          <a:latin typeface="Arial Narrow"/>
                          <a:ea typeface="Times New Roman"/>
                          <a:cs typeface="Times New Roman"/>
                        </a:rPr>
                        <a:t>814</a:t>
                      </a:r>
                      <a:endParaRPr lang="es-CL" sz="1200">
                        <a:effectLst/>
                        <a:latin typeface="Cambria"/>
                        <a:ea typeface="Cambria"/>
                        <a:cs typeface="Times New Roman"/>
                      </a:endParaRPr>
                    </a:p>
                  </a:txBody>
                  <a:tcPr marL="44450" marR="44450" marT="0" marB="0" anchor="ctr">
                    <a:lnL>
                      <a:noFill/>
                    </a:lnL>
                    <a:lnR>
                      <a:noFill/>
                    </a:lnR>
                    <a:lnT>
                      <a:noFill/>
                    </a:lnT>
                    <a:lnB>
                      <a:noFill/>
                    </a:lnB>
                  </a:tcPr>
                </a:tc>
              </a:tr>
              <a:tr h="256587">
                <a:tc gridSpan="2">
                  <a:txBody>
                    <a:bodyPr/>
                    <a:lstStyle/>
                    <a:p>
                      <a:pPr algn="l">
                        <a:spcAft>
                          <a:spcPts val="0"/>
                        </a:spcAft>
                      </a:pPr>
                      <a:r>
                        <a:rPr lang="es-CL" sz="900">
                          <a:solidFill>
                            <a:srgbClr val="000000"/>
                          </a:solidFill>
                          <a:effectLst/>
                          <a:latin typeface="Arial Narrow"/>
                          <a:ea typeface="Times New Roman"/>
                          <a:cs typeface="Times New Roman"/>
                        </a:rPr>
                        <a:t>Gastos Financieros</a:t>
                      </a:r>
                      <a:endParaRPr lang="es-CL" sz="1200">
                        <a:effectLst/>
                        <a:latin typeface="Cambria"/>
                        <a:ea typeface="Cambria"/>
                        <a:cs typeface="Times New Roman"/>
                      </a:endParaRPr>
                    </a:p>
                  </a:txBody>
                  <a:tcPr marL="44450" marR="44450" marT="0" marB="0" anchor="ctr">
                    <a:lnL>
                      <a:noFill/>
                    </a:lnL>
                    <a:lnR>
                      <a:noFill/>
                    </a:lnR>
                    <a:lnT>
                      <a:noFill/>
                    </a:lnT>
                    <a:lnB>
                      <a:noFill/>
                    </a:lnB>
                  </a:tcPr>
                </a:tc>
                <a:tc hMerge="1">
                  <a:txBody>
                    <a:bodyPr/>
                    <a:lstStyle/>
                    <a:p>
                      <a:endParaRPr lang="es-CL"/>
                    </a:p>
                  </a:txBody>
                  <a:tcPr/>
                </a:tc>
                <a:tc>
                  <a:txBody>
                    <a:bodyPr/>
                    <a:lstStyle/>
                    <a:p>
                      <a:pPr algn="l"/>
                      <a:endParaRPr lang="es-CL" sz="1000">
                        <a:effectLst/>
                        <a:latin typeface="Times New Roman"/>
                      </a:endParaRPr>
                    </a:p>
                  </a:txBody>
                  <a:tcPr marL="44450" marR="44450" marT="0" marB="0" anchor="ctr">
                    <a:lnL>
                      <a:noFill/>
                    </a:lnL>
                    <a:lnR>
                      <a:noFill/>
                    </a:lnR>
                    <a:lnT>
                      <a:noFill/>
                    </a:lnT>
                    <a:lnB>
                      <a:noFill/>
                    </a:lnB>
                  </a:tcPr>
                </a:tc>
                <a:tc>
                  <a:txBody>
                    <a:bodyPr/>
                    <a:lstStyle/>
                    <a:p>
                      <a:pPr algn="r">
                        <a:spcAft>
                          <a:spcPts val="0"/>
                        </a:spcAft>
                      </a:pPr>
                      <a:r>
                        <a:rPr lang="es-CL" sz="900">
                          <a:solidFill>
                            <a:srgbClr val="000000"/>
                          </a:solidFill>
                          <a:effectLst/>
                          <a:latin typeface="Arial Narrow"/>
                          <a:ea typeface="Times New Roman"/>
                          <a:cs typeface="Times New Roman"/>
                        </a:rPr>
                        <a:t>-3,558</a:t>
                      </a:r>
                      <a:endParaRPr lang="es-CL" sz="1200">
                        <a:effectLst/>
                        <a:latin typeface="Cambria"/>
                        <a:ea typeface="Cambria"/>
                        <a:cs typeface="Times New Roman"/>
                      </a:endParaRPr>
                    </a:p>
                  </a:txBody>
                  <a:tcPr marL="44450" marR="44450" marT="0" marB="0" anchor="ctr">
                    <a:lnL>
                      <a:noFill/>
                    </a:lnL>
                    <a:lnR>
                      <a:noFill/>
                    </a:lnR>
                    <a:lnT>
                      <a:noFill/>
                    </a:lnT>
                    <a:lnB>
                      <a:noFill/>
                    </a:lnB>
                  </a:tcPr>
                </a:tc>
              </a:tr>
              <a:tr h="267279">
                <a:tc gridSpan="2">
                  <a:txBody>
                    <a:bodyPr/>
                    <a:lstStyle/>
                    <a:p>
                      <a:pPr algn="l">
                        <a:spcAft>
                          <a:spcPts val="0"/>
                        </a:spcAft>
                      </a:pPr>
                      <a:r>
                        <a:rPr lang="es-CL" sz="900">
                          <a:solidFill>
                            <a:srgbClr val="000000"/>
                          </a:solidFill>
                          <a:effectLst/>
                          <a:latin typeface="Arial Narrow"/>
                          <a:ea typeface="Times New Roman"/>
                          <a:cs typeface="Times New Roman"/>
                        </a:rPr>
                        <a:t>Corrección Monetaria</a:t>
                      </a:r>
                      <a:endParaRPr lang="es-CL" sz="1200">
                        <a:effectLst/>
                        <a:latin typeface="Cambria"/>
                        <a:ea typeface="Cambria"/>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s-CL"/>
                    </a:p>
                  </a:txBody>
                  <a:tcPr/>
                </a:tc>
                <a:tc>
                  <a:txBody>
                    <a:bodyPr/>
                    <a:lstStyle/>
                    <a:p>
                      <a:pPr algn="l">
                        <a:spcAft>
                          <a:spcPts val="0"/>
                        </a:spcAft>
                      </a:pPr>
                      <a:r>
                        <a:rPr lang="es-CL" sz="900">
                          <a:solidFill>
                            <a:srgbClr val="000000"/>
                          </a:solidFill>
                          <a:effectLst/>
                          <a:latin typeface="Arial Narrow"/>
                          <a:ea typeface="Times New Roman"/>
                          <a:cs typeface="Times New Roman"/>
                        </a:rPr>
                        <a:t> </a:t>
                      </a:r>
                      <a:endParaRPr lang="es-CL" sz="1200">
                        <a:effectLst/>
                        <a:latin typeface="Cambria"/>
                        <a:ea typeface="Cambria"/>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a:spcAft>
                          <a:spcPts val="0"/>
                        </a:spcAft>
                      </a:pPr>
                      <a:r>
                        <a:rPr lang="es-CL" sz="900">
                          <a:solidFill>
                            <a:srgbClr val="000000"/>
                          </a:solidFill>
                          <a:effectLst/>
                          <a:latin typeface="Arial Narrow"/>
                          <a:ea typeface="Times New Roman"/>
                          <a:cs typeface="Times New Roman"/>
                        </a:rPr>
                        <a:t>321</a:t>
                      </a:r>
                      <a:endParaRPr lang="es-CL" sz="1200">
                        <a:effectLst/>
                        <a:latin typeface="Cambria"/>
                        <a:ea typeface="Cambria"/>
                        <a:cs typeface="Times New Roman"/>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tcPr>
                </a:tc>
              </a:tr>
              <a:tr h="256587">
                <a:tc gridSpan="2">
                  <a:txBody>
                    <a:bodyPr/>
                    <a:lstStyle/>
                    <a:p>
                      <a:pPr algn="l">
                        <a:spcAft>
                          <a:spcPts val="0"/>
                        </a:spcAft>
                      </a:pPr>
                      <a:r>
                        <a:rPr lang="es-CL" sz="900" b="1">
                          <a:solidFill>
                            <a:srgbClr val="000000"/>
                          </a:solidFill>
                          <a:effectLst/>
                          <a:latin typeface="Arial Narrow"/>
                          <a:ea typeface="Times New Roman"/>
                          <a:cs typeface="Times New Roman"/>
                        </a:rPr>
                        <a:t>Margen de Explotación</a:t>
                      </a:r>
                      <a:endParaRPr lang="es-CL" sz="1200">
                        <a:effectLst/>
                        <a:latin typeface="Cambria"/>
                        <a:ea typeface="Cambria"/>
                        <a:cs typeface="Times New Roman"/>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s-CL"/>
                    </a:p>
                  </a:txBody>
                  <a:tcPr/>
                </a:tc>
                <a:tc>
                  <a:txBody>
                    <a:bodyPr/>
                    <a:lstStyle/>
                    <a:p>
                      <a:pPr algn="l"/>
                      <a:endParaRPr lang="es-CL" sz="1000">
                        <a:effectLst/>
                        <a:latin typeface="Times New Roman"/>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a:spcAft>
                          <a:spcPts val="0"/>
                        </a:spcAft>
                      </a:pPr>
                      <a:r>
                        <a:rPr lang="es-CL" sz="900" b="1">
                          <a:solidFill>
                            <a:srgbClr val="000000"/>
                          </a:solidFill>
                          <a:effectLst/>
                          <a:latin typeface="Arial Narrow"/>
                          <a:ea typeface="Times New Roman"/>
                          <a:cs typeface="Times New Roman"/>
                        </a:rPr>
                        <a:t>152,809</a:t>
                      </a:r>
                      <a:endParaRPr lang="es-CL" sz="1200">
                        <a:effectLst/>
                        <a:latin typeface="Cambria"/>
                        <a:ea typeface="Cambria"/>
                        <a:cs typeface="Times New Roman"/>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tcPr>
                </a:tc>
              </a:tr>
              <a:tr h="256587">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r>
              <a:tr h="256587">
                <a:tc gridSpan="3">
                  <a:txBody>
                    <a:bodyPr/>
                    <a:lstStyle/>
                    <a:p>
                      <a:pPr algn="l">
                        <a:spcAft>
                          <a:spcPts val="0"/>
                        </a:spcAft>
                      </a:pPr>
                      <a:r>
                        <a:rPr lang="es-CL" sz="900" b="1">
                          <a:solidFill>
                            <a:srgbClr val="000000"/>
                          </a:solidFill>
                          <a:effectLst/>
                          <a:latin typeface="Arial Narrow"/>
                          <a:ea typeface="Times New Roman"/>
                          <a:cs typeface="Times New Roman"/>
                        </a:rPr>
                        <a:t>Gtos. Aministracion y Vts.</a:t>
                      </a:r>
                      <a:endParaRPr lang="es-CL" sz="1200">
                        <a:effectLst/>
                        <a:latin typeface="Cambria"/>
                        <a:ea typeface="Cambria"/>
                        <a:cs typeface="Times New Roman"/>
                      </a:endParaRPr>
                    </a:p>
                  </a:txBody>
                  <a:tcPr marL="44450" marR="44450" marT="0" marB="0" anchor="ctr">
                    <a:lnL>
                      <a:noFill/>
                    </a:lnL>
                    <a:lnR>
                      <a:noFill/>
                    </a:lnR>
                    <a:lnT>
                      <a:noFill/>
                    </a:lnT>
                    <a:lnB>
                      <a:noFill/>
                    </a:lnB>
                  </a:tcPr>
                </a:tc>
                <a:tc hMerge="1">
                  <a:txBody>
                    <a:bodyPr/>
                    <a:lstStyle/>
                    <a:p>
                      <a:endParaRPr lang="es-CL"/>
                    </a:p>
                  </a:txBody>
                  <a:tcPr/>
                </a:tc>
                <a:tc hMerge="1">
                  <a:txBody>
                    <a:bodyPr/>
                    <a:lstStyle/>
                    <a:p>
                      <a:endParaRPr lang="es-CL"/>
                    </a:p>
                  </a:txBody>
                  <a:tcPr/>
                </a:tc>
                <a:tc>
                  <a:txBody>
                    <a:bodyPr/>
                    <a:lstStyle/>
                    <a:p>
                      <a:pPr algn="r">
                        <a:spcAft>
                          <a:spcPts val="0"/>
                        </a:spcAft>
                      </a:pPr>
                      <a:r>
                        <a:rPr lang="es-CL" sz="900" b="1">
                          <a:solidFill>
                            <a:srgbClr val="000000"/>
                          </a:solidFill>
                          <a:effectLst/>
                          <a:latin typeface="Arial Narrow"/>
                          <a:ea typeface="Times New Roman"/>
                          <a:cs typeface="Times New Roman"/>
                        </a:rPr>
                        <a:t>-128,079</a:t>
                      </a:r>
                      <a:endParaRPr lang="es-CL" sz="1200">
                        <a:effectLst/>
                        <a:latin typeface="Cambria"/>
                        <a:ea typeface="Cambria"/>
                        <a:cs typeface="Times New Roman"/>
                      </a:endParaRPr>
                    </a:p>
                  </a:txBody>
                  <a:tcPr marL="44450" marR="44450" marT="0" marB="0" anchor="ctr">
                    <a:lnL>
                      <a:noFill/>
                    </a:lnL>
                    <a:lnR>
                      <a:noFill/>
                    </a:lnR>
                    <a:lnT>
                      <a:noFill/>
                    </a:lnT>
                    <a:lnB>
                      <a:noFill/>
                    </a:lnB>
                  </a:tcPr>
                </a:tc>
              </a:tr>
              <a:tr h="256587">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l"/>
                      <a:endParaRPr lang="es-CL" sz="1000">
                        <a:effectLst/>
                        <a:latin typeface="Times New Roman"/>
                      </a:endParaRPr>
                    </a:p>
                  </a:txBody>
                  <a:tcPr marL="44450" marR="44450" marT="0" marB="0" anchor="b">
                    <a:lnL>
                      <a:noFill/>
                    </a:lnL>
                    <a:lnR>
                      <a:noFill/>
                    </a:lnR>
                    <a:lnT>
                      <a:noFill/>
                    </a:lnT>
                    <a:lnB>
                      <a:noFill/>
                    </a:lnB>
                  </a:tcPr>
                </a:tc>
              </a:tr>
              <a:tr h="256587">
                <a:tc gridSpan="2">
                  <a:txBody>
                    <a:bodyPr/>
                    <a:lstStyle/>
                    <a:p>
                      <a:pPr algn="l">
                        <a:spcAft>
                          <a:spcPts val="0"/>
                        </a:spcAft>
                      </a:pPr>
                      <a:r>
                        <a:rPr lang="es-CL" sz="900" b="1">
                          <a:solidFill>
                            <a:srgbClr val="000000"/>
                          </a:solidFill>
                          <a:effectLst/>
                          <a:latin typeface="Arial Narrow"/>
                          <a:ea typeface="Times New Roman"/>
                          <a:cs typeface="Times New Roman"/>
                        </a:rPr>
                        <a:t>Resultado Operacional</a:t>
                      </a:r>
                      <a:endParaRPr lang="es-CL" sz="1200">
                        <a:effectLst/>
                        <a:latin typeface="Cambria"/>
                        <a:ea typeface="Cambria"/>
                        <a:cs typeface="Times New Roman"/>
                      </a:endParaRPr>
                    </a:p>
                  </a:txBody>
                  <a:tcPr marL="44450" marR="44450" marT="0" marB="0" anchor="ctr">
                    <a:lnL>
                      <a:noFill/>
                    </a:lnL>
                    <a:lnR>
                      <a:noFill/>
                    </a:lnR>
                    <a:lnT>
                      <a:noFill/>
                    </a:lnT>
                    <a:lnB>
                      <a:noFill/>
                    </a:lnB>
                  </a:tcPr>
                </a:tc>
                <a:tc hMerge="1">
                  <a:txBody>
                    <a:bodyPr/>
                    <a:lstStyle/>
                    <a:p>
                      <a:endParaRPr lang="es-CL"/>
                    </a:p>
                  </a:txBody>
                  <a:tcPr/>
                </a:tc>
                <a:tc>
                  <a:txBody>
                    <a:bodyPr/>
                    <a:lstStyle/>
                    <a:p>
                      <a:pPr algn="l"/>
                      <a:endParaRPr lang="es-CL" sz="1000">
                        <a:effectLst/>
                        <a:latin typeface="Times New Roman"/>
                      </a:endParaRPr>
                    </a:p>
                  </a:txBody>
                  <a:tcPr marL="44450" marR="44450" marT="0" marB="0" anchor="b">
                    <a:lnL>
                      <a:noFill/>
                    </a:lnL>
                    <a:lnR>
                      <a:noFill/>
                    </a:lnR>
                    <a:lnT>
                      <a:noFill/>
                    </a:lnT>
                    <a:lnB>
                      <a:noFill/>
                    </a:lnB>
                  </a:tcPr>
                </a:tc>
                <a:tc>
                  <a:txBody>
                    <a:bodyPr/>
                    <a:lstStyle/>
                    <a:p>
                      <a:pPr algn="r">
                        <a:spcAft>
                          <a:spcPts val="0"/>
                        </a:spcAft>
                      </a:pPr>
                      <a:r>
                        <a:rPr lang="es-CL" sz="900" b="1" dirty="0">
                          <a:solidFill>
                            <a:srgbClr val="000000"/>
                          </a:solidFill>
                          <a:effectLst/>
                          <a:latin typeface="Arial Narrow"/>
                          <a:ea typeface="Times New Roman"/>
                          <a:cs typeface="Times New Roman"/>
                        </a:rPr>
                        <a:t>24,021</a:t>
                      </a:r>
                      <a:endParaRPr lang="es-CL" sz="1200" dirty="0">
                        <a:effectLst/>
                        <a:latin typeface="Cambria"/>
                        <a:ea typeface="Cambria"/>
                        <a:cs typeface="Times New Roman"/>
                      </a:endParaRPr>
                    </a:p>
                  </a:txBody>
                  <a:tcPr marL="44450" marR="44450" marT="0" marB="0" anchor="ctr">
                    <a:lnL>
                      <a:noFill/>
                    </a:lnL>
                    <a:lnR>
                      <a:noFill/>
                    </a:lnR>
                    <a:lnT>
                      <a:noFill/>
                    </a:lnT>
                    <a:lnB>
                      <a:noFill/>
                    </a:lnB>
                  </a:tcPr>
                </a:tc>
              </a:tr>
            </a:tbl>
          </a:graphicData>
        </a:graphic>
      </p:graphicFrame>
    </p:spTree>
    <p:extLst>
      <p:ext uri="{BB962C8B-B14F-4D97-AF65-F5344CB8AC3E}">
        <p14:creationId xmlns:p14="http://schemas.microsoft.com/office/powerpoint/2010/main" val="29919847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24932"/>
            <a:ext cx="8229600" cy="908720"/>
          </a:xfrm>
        </p:spPr>
        <p:txBody>
          <a:bodyPr/>
          <a:lstStyle/>
          <a:p>
            <a:pPr algn="l"/>
            <a:r>
              <a:rPr lang="es-CL" sz="2400" b="1" dirty="0" smtClean="0">
                <a:solidFill>
                  <a:srgbClr val="0070C0"/>
                </a:solidFill>
              </a:rPr>
              <a:t>Estado de Resultados Comparativos 2013_2016</a:t>
            </a:r>
            <a:endParaRPr lang="es-CL" sz="2400" dirty="0"/>
          </a:p>
        </p:txBody>
      </p:sp>
      <p:graphicFrame>
        <p:nvGraphicFramePr>
          <p:cNvPr id="4" name="3 Tabla"/>
          <p:cNvGraphicFramePr>
            <a:graphicFrameLocks noGrp="1"/>
          </p:cNvGraphicFramePr>
          <p:nvPr>
            <p:extLst>
              <p:ext uri="{D42A27DB-BD31-4B8C-83A1-F6EECF244321}">
                <p14:modId xmlns:p14="http://schemas.microsoft.com/office/powerpoint/2010/main" val="2420346495"/>
              </p:ext>
            </p:extLst>
          </p:nvPr>
        </p:nvGraphicFramePr>
        <p:xfrm>
          <a:off x="1619672" y="1412776"/>
          <a:ext cx="5544617" cy="3941356"/>
        </p:xfrm>
        <a:graphic>
          <a:graphicData uri="http://schemas.openxmlformats.org/drawingml/2006/table">
            <a:tbl>
              <a:tblPr/>
              <a:tblGrid>
                <a:gridCol w="775622"/>
                <a:gridCol w="906451"/>
                <a:gridCol w="965636"/>
                <a:gridCol w="965636"/>
                <a:gridCol w="965636"/>
                <a:gridCol w="965636"/>
              </a:tblGrid>
              <a:tr h="217955">
                <a:tc gridSpan="2">
                  <a:txBody>
                    <a:bodyPr/>
                    <a:lstStyle/>
                    <a:p>
                      <a:pPr algn="ctr" fontAlgn="b"/>
                      <a:r>
                        <a:rPr lang="es-CL" sz="1000" b="1" i="0" u="none" strike="noStrike" dirty="0">
                          <a:solidFill>
                            <a:srgbClr val="000000"/>
                          </a:solidFill>
                          <a:effectLst/>
                          <a:latin typeface="Calibri"/>
                        </a:rPr>
                        <a:t>Año</a:t>
                      </a:r>
                    </a:p>
                  </a:txBody>
                  <a:tcPr marL="7069" marR="7069" marT="7069"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9D9D9"/>
                    </a:solidFill>
                  </a:tcPr>
                </a:tc>
                <a:tc hMerge="1">
                  <a:txBody>
                    <a:bodyPr/>
                    <a:lstStyle/>
                    <a:p>
                      <a:endParaRPr lang="es-CL"/>
                    </a:p>
                  </a:txBody>
                  <a:tcPr/>
                </a:tc>
                <a:tc>
                  <a:txBody>
                    <a:bodyPr/>
                    <a:lstStyle/>
                    <a:p>
                      <a:pPr algn="ctr" fontAlgn="ctr"/>
                      <a:r>
                        <a:rPr lang="es-CL" sz="1000" b="1" i="0" u="none" strike="noStrike" dirty="0">
                          <a:solidFill>
                            <a:srgbClr val="000000"/>
                          </a:solidFill>
                          <a:effectLst/>
                          <a:latin typeface="Calibri"/>
                        </a:rPr>
                        <a:t>2013</a:t>
                      </a:r>
                    </a:p>
                  </a:txBody>
                  <a:tcPr marL="7069" marR="7069" marT="7069" marB="0" anchor="ctr">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ctr"/>
                      <a:r>
                        <a:rPr lang="es-CL" sz="1000" b="1" i="0" u="none" strike="noStrike">
                          <a:solidFill>
                            <a:srgbClr val="000000"/>
                          </a:solidFill>
                          <a:effectLst/>
                          <a:latin typeface="Calibri"/>
                        </a:rPr>
                        <a:t>2014</a:t>
                      </a:r>
                    </a:p>
                  </a:txBody>
                  <a:tcPr marL="7069" marR="7069" marT="7069" marB="0" anchor="ctr">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ctr"/>
                      <a:r>
                        <a:rPr lang="es-CL" sz="1000" b="1" i="0" u="none" strike="noStrike">
                          <a:solidFill>
                            <a:srgbClr val="000000"/>
                          </a:solidFill>
                          <a:effectLst/>
                          <a:latin typeface="Calibri"/>
                        </a:rPr>
                        <a:t>2015</a:t>
                      </a:r>
                    </a:p>
                  </a:txBody>
                  <a:tcPr marL="7069" marR="7069" marT="7069" marB="0" anchor="ctr">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ctr"/>
                      <a:r>
                        <a:rPr lang="es-CL" sz="1000" b="1" i="0" u="none" strike="noStrike">
                          <a:solidFill>
                            <a:srgbClr val="000000"/>
                          </a:solidFill>
                          <a:effectLst/>
                          <a:latin typeface="Calibri"/>
                        </a:rPr>
                        <a:t>2016</a:t>
                      </a:r>
                    </a:p>
                  </a:txBody>
                  <a:tcPr marL="7069" marR="7069" marT="706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r>
              <a:tr h="217955">
                <a:tc>
                  <a:txBody>
                    <a:bodyPr/>
                    <a:lstStyle/>
                    <a:p>
                      <a:pPr algn="l" fontAlgn="ctr"/>
                      <a:r>
                        <a:rPr lang="es-CL" sz="1000" b="1" i="0" u="none" strike="noStrike">
                          <a:solidFill>
                            <a:srgbClr val="000000"/>
                          </a:solidFill>
                          <a:effectLst/>
                          <a:latin typeface="Calibri"/>
                        </a:rPr>
                        <a:t> </a:t>
                      </a:r>
                    </a:p>
                  </a:txBody>
                  <a:tcPr marL="7069" marR="7069" marT="7069"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s-CL" sz="1000" b="1" i="0" u="none" strike="noStrike">
                          <a:solidFill>
                            <a:srgbClr val="000000"/>
                          </a:solidFill>
                          <a:effectLst/>
                          <a:latin typeface="Calibri"/>
                        </a:rPr>
                        <a:t> </a:t>
                      </a:r>
                    </a:p>
                  </a:txBody>
                  <a:tcPr marL="7069" marR="7069" marT="706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L" sz="1000" b="1" i="0" u="sng" strike="noStrike">
                          <a:solidFill>
                            <a:srgbClr val="000000"/>
                          </a:solidFill>
                          <a:effectLst/>
                          <a:latin typeface="Calibri"/>
                        </a:rPr>
                        <a:t>M$</a:t>
                      </a:r>
                    </a:p>
                  </a:txBody>
                  <a:tcPr marL="7069" marR="7069" marT="706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L" sz="1000" b="1" i="0" u="sng" strike="noStrike">
                          <a:solidFill>
                            <a:srgbClr val="000000"/>
                          </a:solidFill>
                          <a:effectLst/>
                          <a:latin typeface="Calibri"/>
                        </a:rPr>
                        <a:t>M$</a:t>
                      </a:r>
                    </a:p>
                  </a:txBody>
                  <a:tcPr marL="7069" marR="7069" marT="706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L" sz="1000" b="1" i="0" u="sng" strike="noStrike">
                          <a:solidFill>
                            <a:srgbClr val="000000"/>
                          </a:solidFill>
                          <a:effectLst/>
                          <a:latin typeface="Calibri"/>
                        </a:rPr>
                        <a:t>M$</a:t>
                      </a:r>
                    </a:p>
                  </a:txBody>
                  <a:tcPr marL="7069" marR="7069" marT="7069" marB="0" anchor="ctr">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L" sz="1000" b="1" i="0" u="sng" strike="noStrike">
                          <a:solidFill>
                            <a:srgbClr val="000000"/>
                          </a:solidFill>
                          <a:effectLst/>
                          <a:latin typeface="Calibri"/>
                        </a:rPr>
                        <a:t>M$</a:t>
                      </a:r>
                    </a:p>
                  </a:txBody>
                  <a:tcPr marL="7069" marR="7069" marT="7069"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r>
              <a:tr h="217955">
                <a:tc>
                  <a:txBody>
                    <a:bodyPr/>
                    <a:lstStyle/>
                    <a:p>
                      <a:pPr algn="l" fontAlgn="ctr"/>
                      <a:r>
                        <a:rPr lang="es-CL" sz="1000" b="1" i="0" u="none" strike="noStrike">
                          <a:solidFill>
                            <a:srgbClr val="000000"/>
                          </a:solidFill>
                          <a:effectLst/>
                          <a:latin typeface="Calibri"/>
                        </a:rPr>
                        <a:t> </a:t>
                      </a:r>
                    </a:p>
                  </a:txBody>
                  <a:tcPr marL="7069" marR="7069" marT="706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CL" sz="1000" b="1" i="0" u="none" strike="noStrike">
                        <a:solidFill>
                          <a:srgbClr val="000000"/>
                        </a:solidFill>
                        <a:effectLst/>
                        <a:latin typeface="Calibri"/>
                      </a:endParaRPr>
                    </a:p>
                  </a:txBody>
                  <a:tcPr marL="7069" marR="7069" marT="706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s-CL" sz="1000" b="1" i="0" u="none" strike="noStrike">
                          <a:solidFill>
                            <a:srgbClr val="000000"/>
                          </a:solidFill>
                          <a:effectLst/>
                          <a:latin typeface="Calibri"/>
                        </a:rPr>
                        <a:t> </a:t>
                      </a:r>
                    </a:p>
                  </a:txBody>
                  <a:tcPr marL="7069" marR="7069" marT="7069" marB="0" anchor="ctr">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ctr"/>
                      <a:endParaRPr lang="es-CL" sz="1000" b="1" i="0" u="none" strike="noStrike">
                        <a:solidFill>
                          <a:srgbClr val="000000"/>
                        </a:solidFill>
                        <a:effectLst/>
                        <a:latin typeface="Calibri"/>
                      </a:endParaRPr>
                    </a:p>
                  </a:txBody>
                  <a:tcPr marL="7069" marR="7069" marT="7069"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es-CL" sz="1000" b="1" i="0" u="none" strike="noStrike">
                          <a:solidFill>
                            <a:srgbClr val="000000"/>
                          </a:solidFill>
                          <a:effectLst/>
                          <a:latin typeface="Calibri"/>
                        </a:rPr>
                        <a:t> </a:t>
                      </a:r>
                    </a:p>
                  </a:txBody>
                  <a:tcPr marL="7069" marR="7069" marT="7069" marB="0" anchor="ctr">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ctr"/>
                      <a:r>
                        <a:rPr lang="es-CL" sz="1000" b="1" i="0" u="none" strike="noStrike">
                          <a:solidFill>
                            <a:srgbClr val="000000"/>
                          </a:solidFill>
                          <a:effectLst/>
                          <a:latin typeface="Calibri"/>
                        </a:rPr>
                        <a:t> </a:t>
                      </a:r>
                    </a:p>
                  </a:txBody>
                  <a:tcPr marL="7069" marR="7069" marT="7069"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17955">
                <a:tc gridSpan="2">
                  <a:txBody>
                    <a:bodyPr/>
                    <a:lstStyle/>
                    <a:p>
                      <a:pPr algn="l" fontAlgn="ctr"/>
                      <a:r>
                        <a:rPr lang="es-CL" sz="1000" b="1" i="0" u="none" strike="noStrike">
                          <a:solidFill>
                            <a:srgbClr val="000000"/>
                          </a:solidFill>
                          <a:effectLst/>
                          <a:latin typeface="Arial Narrow"/>
                        </a:rPr>
                        <a:t>Ingresos Operacionales</a:t>
                      </a:r>
                    </a:p>
                  </a:txBody>
                  <a:tcPr marL="7069" marR="7069" marT="7069"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s-CL"/>
                    </a:p>
                  </a:txBody>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a:noFill/>
                    </a:lnT>
                    <a:lnB>
                      <a:noFill/>
                    </a:lnB>
                    <a:solidFill>
                      <a:srgbClr val="D9D9D9"/>
                    </a:solidFill>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a:noFill/>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a:noFill/>
                    </a:lnT>
                    <a:lnB>
                      <a:noFill/>
                    </a:lnB>
                    <a:solidFill>
                      <a:srgbClr val="D9D9D9"/>
                    </a:solidFill>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w="6350" cap="flat" cmpd="sng" algn="ctr">
                      <a:solidFill>
                        <a:srgbClr val="000000"/>
                      </a:solidFill>
                      <a:prstDash val="solid"/>
                      <a:round/>
                      <a:headEnd type="none" w="med" len="med"/>
                      <a:tailEnd type="none" w="med" len="med"/>
                    </a:lnR>
                    <a:lnT>
                      <a:noFill/>
                    </a:lnT>
                    <a:lnB>
                      <a:noFill/>
                    </a:lnB>
                  </a:tcPr>
                </a:tc>
              </a:tr>
              <a:tr h="217955">
                <a:tc>
                  <a:txBody>
                    <a:bodyPr/>
                    <a:lstStyle/>
                    <a:p>
                      <a:pPr algn="l" fontAlgn="b"/>
                      <a:r>
                        <a:rPr lang="es-CL" sz="1000" b="0" i="0" u="none" strike="noStrike">
                          <a:solidFill>
                            <a:srgbClr val="000000"/>
                          </a:solidFill>
                          <a:effectLst/>
                          <a:latin typeface="Times New Roman"/>
                        </a:rPr>
                        <a:t> </a:t>
                      </a:r>
                    </a:p>
                  </a:txBody>
                  <a:tcPr marL="7069" marR="7069" marT="706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a:noFill/>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a:noFill/>
                    </a:lnT>
                    <a:lnB>
                      <a:noFill/>
                    </a:lnB>
                    <a:solidFill>
                      <a:srgbClr val="D9D9D9"/>
                    </a:solidFill>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a:noFill/>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a:noFill/>
                    </a:lnT>
                    <a:lnB>
                      <a:noFill/>
                    </a:lnB>
                    <a:solidFill>
                      <a:srgbClr val="D9D9D9"/>
                    </a:solidFill>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w="6350" cap="flat" cmpd="sng" algn="ctr">
                      <a:solidFill>
                        <a:srgbClr val="000000"/>
                      </a:solidFill>
                      <a:prstDash val="solid"/>
                      <a:round/>
                      <a:headEnd type="none" w="med" len="med"/>
                      <a:tailEnd type="none" w="med" len="med"/>
                    </a:lnR>
                    <a:lnT>
                      <a:noFill/>
                    </a:lnT>
                    <a:lnB>
                      <a:noFill/>
                    </a:lnB>
                  </a:tcPr>
                </a:tc>
              </a:tr>
              <a:tr h="217955">
                <a:tc gridSpan="2">
                  <a:txBody>
                    <a:bodyPr/>
                    <a:lstStyle/>
                    <a:p>
                      <a:pPr algn="l" fontAlgn="ctr"/>
                      <a:r>
                        <a:rPr lang="es-CL" sz="1000" b="0" i="0" u="none" strike="noStrike">
                          <a:solidFill>
                            <a:srgbClr val="000000"/>
                          </a:solidFill>
                          <a:effectLst/>
                          <a:latin typeface="Arial Narrow"/>
                        </a:rPr>
                        <a:t>Ingresos de Explotación</a:t>
                      </a:r>
                    </a:p>
                  </a:txBody>
                  <a:tcPr marL="7069" marR="7069" marT="7069"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s-CL"/>
                    </a:p>
                  </a:txBody>
                  <a:tcPr/>
                </a:tc>
                <a:tc>
                  <a:txBody>
                    <a:bodyPr/>
                    <a:lstStyle/>
                    <a:p>
                      <a:pPr algn="r" fontAlgn="ctr"/>
                      <a:r>
                        <a:rPr lang="es-CL" sz="1000" b="0" i="0" u="none" strike="noStrike">
                          <a:solidFill>
                            <a:srgbClr val="000000"/>
                          </a:solidFill>
                          <a:effectLst/>
                          <a:latin typeface="Arial Narrow"/>
                        </a:rPr>
                        <a:t>1.200.602</a:t>
                      </a:r>
                    </a:p>
                  </a:txBody>
                  <a:tcPr marL="7069" marR="7069" marT="7069" marB="0" anchor="ctr">
                    <a:lnL>
                      <a:noFill/>
                    </a:lnL>
                    <a:lnR>
                      <a:noFill/>
                    </a:lnR>
                    <a:lnT>
                      <a:noFill/>
                    </a:lnT>
                    <a:lnB>
                      <a:noFill/>
                    </a:lnB>
                    <a:solidFill>
                      <a:srgbClr val="D9D9D9"/>
                    </a:solidFill>
                  </a:tcPr>
                </a:tc>
                <a:tc>
                  <a:txBody>
                    <a:bodyPr/>
                    <a:lstStyle/>
                    <a:p>
                      <a:pPr algn="r" fontAlgn="ctr"/>
                      <a:r>
                        <a:rPr lang="es-CL" sz="1000" b="0" i="0" u="none" strike="noStrike">
                          <a:solidFill>
                            <a:srgbClr val="000000"/>
                          </a:solidFill>
                          <a:effectLst/>
                          <a:latin typeface="Arial Narrow"/>
                        </a:rPr>
                        <a:t>1.148.872</a:t>
                      </a:r>
                    </a:p>
                  </a:txBody>
                  <a:tcPr marL="7069" marR="7069" marT="7069" marB="0" anchor="ctr">
                    <a:lnL>
                      <a:noFill/>
                    </a:lnL>
                    <a:lnR>
                      <a:noFill/>
                    </a:lnR>
                    <a:lnT>
                      <a:noFill/>
                    </a:lnT>
                    <a:lnB>
                      <a:noFill/>
                    </a:lnB>
                  </a:tcPr>
                </a:tc>
                <a:tc>
                  <a:txBody>
                    <a:bodyPr/>
                    <a:lstStyle/>
                    <a:p>
                      <a:pPr algn="r" fontAlgn="ctr"/>
                      <a:r>
                        <a:rPr lang="es-CL" sz="1000" b="0" i="0" u="none" strike="noStrike">
                          <a:solidFill>
                            <a:srgbClr val="000000"/>
                          </a:solidFill>
                          <a:effectLst/>
                          <a:latin typeface="Arial Narrow"/>
                        </a:rPr>
                        <a:t>1.214.052</a:t>
                      </a:r>
                    </a:p>
                  </a:txBody>
                  <a:tcPr marL="7069" marR="7069" marT="7069" marB="0" anchor="ctr">
                    <a:lnL>
                      <a:noFill/>
                    </a:lnL>
                    <a:lnR>
                      <a:noFill/>
                    </a:lnR>
                    <a:lnT>
                      <a:noFill/>
                    </a:lnT>
                    <a:lnB>
                      <a:noFill/>
                    </a:lnB>
                    <a:solidFill>
                      <a:srgbClr val="D9D9D9"/>
                    </a:solidFill>
                  </a:tcPr>
                </a:tc>
                <a:tc>
                  <a:txBody>
                    <a:bodyPr/>
                    <a:lstStyle/>
                    <a:p>
                      <a:pPr algn="r" fontAlgn="ctr"/>
                      <a:r>
                        <a:rPr lang="es-CL" sz="1000" b="0" i="0" u="none" strike="noStrike">
                          <a:solidFill>
                            <a:srgbClr val="000000"/>
                          </a:solidFill>
                          <a:effectLst/>
                          <a:latin typeface="Arial Narrow"/>
                        </a:rPr>
                        <a:t>1.249.101</a:t>
                      </a:r>
                    </a:p>
                  </a:txBody>
                  <a:tcPr marL="7069" marR="7069" marT="7069" marB="0" anchor="ctr">
                    <a:lnL>
                      <a:noFill/>
                    </a:lnL>
                    <a:lnR w="6350" cap="flat" cmpd="sng" algn="ctr">
                      <a:solidFill>
                        <a:srgbClr val="000000"/>
                      </a:solidFill>
                      <a:prstDash val="solid"/>
                      <a:round/>
                      <a:headEnd type="none" w="med" len="med"/>
                      <a:tailEnd type="none" w="med" len="med"/>
                    </a:lnR>
                    <a:lnT>
                      <a:noFill/>
                    </a:lnT>
                    <a:lnB>
                      <a:noFill/>
                    </a:lnB>
                  </a:tcPr>
                </a:tc>
              </a:tr>
              <a:tr h="227037">
                <a:tc gridSpan="2">
                  <a:txBody>
                    <a:bodyPr/>
                    <a:lstStyle/>
                    <a:p>
                      <a:pPr algn="l" fontAlgn="ctr"/>
                      <a:r>
                        <a:rPr lang="es-CL" sz="1000" b="0" i="0" u="none" strike="noStrike">
                          <a:solidFill>
                            <a:srgbClr val="000000"/>
                          </a:solidFill>
                          <a:effectLst/>
                          <a:latin typeface="Arial Narrow"/>
                        </a:rPr>
                        <a:t>Costos de Explotación</a:t>
                      </a:r>
                    </a:p>
                  </a:txBody>
                  <a:tcPr marL="7069" marR="7069" marT="7069" marB="0" anchor="ctr">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s-CL"/>
                    </a:p>
                  </a:txBody>
                  <a:tcPr/>
                </a:tc>
                <a:tc>
                  <a:txBody>
                    <a:bodyPr/>
                    <a:lstStyle/>
                    <a:p>
                      <a:pPr algn="r" fontAlgn="ctr"/>
                      <a:r>
                        <a:rPr lang="es-CL" sz="1000" b="0" i="0" u="none" strike="noStrike">
                          <a:solidFill>
                            <a:srgbClr val="000000"/>
                          </a:solidFill>
                          <a:effectLst/>
                          <a:latin typeface="Arial Narrow"/>
                        </a:rPr>
                        <a:t>-998.669</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0" i="0" u="none" strike="noStrike">
                          <a:solidFill>
                            <a:srgbClr val="000000"/>
                          </a:solidFill>
                          <a:effectLst/>
                          <a:latin typeface="Arial Narrow"/>
                        </a:rPr>
                        <a:t>-814.238</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r>
                        <a:rPr lang="es-CL" sz="1000" b="0" i="0" u="none" strike="noStrike">
                          <a:solidFill>
                            <a:srgbClr val="000000"/>
                          </a:solidFill>
                          <a:effectLst/>
                          <a:latin typeface="Arial Narrow"/>
                        </a:rPr>
                        <a:t>-934.798</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0" i="0" u="none" strike="noStrike">
                          <a:solidFill>
                            <a:srgbClr val="000000"/>
                          </a:solidFill>
                          <a:effectLst/>
                          <a:latin typeface="Arial Narrow"/>
                        </a:rPr>
                        <a:t>-965.274</a:t>
                      </a:r>
                    </a:p>
                  </a:txBody>
                  <a:tcPr marL="7069" marR="7069" marT="7069"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17955">
                <a:tc gridSpan="2">
                  <a:txBody>
                    <a:bodyPr/>
                    <a:lstStyle/>
                    <a:p>
                      <a:pPr algn="l" fontAlgn="ctr"/>
                      <a:r>
                        <a:rPr lang="es-CL" sz="1000" b="1" i="0" u="none" strike="noStrike">
                          <a:solidFill>
                            <a:srgbClr val="000000"/>
                          </a:solidFill>
                          <a:effectLst/>
                          <a:latin typeface="Arial Narrow"/>
                        </a:rPr>
                        <a:t>Margen de Explotación</a:t>
                      </a:r>
                    </a:p>
                  </a:txBody>
                  <a:tcPr marL="7069" marR="7069" marT="7069"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s-CL"/>
                    </a:p>
                  </a:txBody>
                  <a:tcPr/>
                </a:tc>
                <a:tc>
                  <a:txBody>
                    <a:bodyPr/>
                    <a:lstStyle/>
                    <a:p>
                      <a:pPr algn="r" fontAlgn="ctr"/>
                      <a:r>
                        <a:rPr lang="es-CL" sz="1000" b="1" i="0" u="none" strike="noStrike">
                          <a:solidFill>
                            <a:srgbClr val="000000"/>
                          </a:solidFill>
                          <a:effectLst/>
                          <a:latin typeface="Arial Narrow"/>
                        </a:rPr>
                        <a:t>201.933</a:t>
                      </a:r>
                    </a:p>
                  </a:txBody>
                  <a:tcPr marL="7069" marR="7069" marT="7069"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r" fontAlgn="ctr"/>
                      <a:r>
                        <a:rPr lang="es-CL" sz="1000" b="1" i="0" u="none" strike="noStrike">
                          <a:solidFill>
                            <a:srgbClr val="000000"/>
                          </a:solidFill>
                          <a:effectLst/>
                          <a:latin typeface="Arial Narrow"/>
                        </a:rPr>
                        <a:t>334.634</a:t>
                      </a:r>
                    </a:p>
                  </a:txBody>
                  <a:tcPr marL="7069" marR="7069" marT="7069"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s-CL" sz="1000" b="1" i="0" u="none" strike="noStrike">
                          <a:solidFill>
                            <a:srgbClr val="000000"/>
                          </a:solidFill>
                          <a:effectLst/>
                          <a:latin typeface="Arial Narrow"/>
                        </a:rPr>
                        <a:t>279.254</a:t>
                      </a:r>
                    </a:p>
                  </a:txBody>
                  <a:tcPr marL="7069" marR="7069" marT="7069"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r" fontAlgn="ctr"/>
                      <a:r>
                        <a:rPr lang="es-CL" sz="1000" b="1" i="0" u="none" strike="noStrike">
                          <a:solidFill>
                            <a:srgbClr val="000000"/>
                          </a:solidFill>
                          <a:effectLst/>
                          <a:latin typeface="Arial Narrow"/>
                        </a:rPr>
                        <a:t>283.827</a:t>
                      </a:r>
                    </a:p>
                  </a:txBody>
                  <a:tcPr marL="7069" marR="7069" marT="7069"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17955">
                <a:tc>
                  <a:txBody>
                    <a:bodyPr/>
                    <a:lstStyle/>
                    <a:p>
                      <a:pPr algn="l" fontAlgn="b"/>
                      <a:r>
                        <a:rPr lang="es-CL" sz="1000" b="0" i="0" u="none" strike="noStrike">
                          <a:solidFill>
                            <a:srgbClr val="000000"/>
                          </a:solidFill>
                          <a:effectLst/>
                          <a:latin typeface="Times New Roman"/>
                        </a:rPr>
                        <a:t> </a:t>
                      </a:r>
                    </a:p>
                  </a:txBody>
                  <a:tcPr marL="7069" marR="7069" marT="706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a:noFill/>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a:noFill/>
                    </a:lnT>
                    <a:lnB>
                      <a:noFill/>
                    </a:lnB>
                    <a:solidFill>
                      <a:srgbClr val="D9D9D9"/>
                    </a:solidFill>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a:noFill/>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a:noFill/>
                    </a:lnT>
                    <a:lnB>
                      <a:noFill/>
                    </a:lnB>
                    <a:solidFill>
                      <a:srgbClr val="D9D9D9"/>
                    </a:solidFill>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w="6350" cap="flat" cmpd="sng" algn="ctr">
                      <a:solidFill>
                        <a:srgbClr val="000000"/>
                      </a:solidFill>
                      <a:prstDash val="solid"/>
                      <a:round/>
                      <a:headEnd type="none" w="med" len="med"/>
                      <a:tailEnd type="none" w="med" len="med"/>
                    </a:lnR>
                    <a:lnT>
                      <a:noFill/>
                    </a:lnT>
                    <a:lnB>
                      <a:noFill/>
                    </a:lnB>
                  </a:tcPr>
                </a:tc>
              </a:tr>
              <a:tr h="227037">
                <a:tc gridSpan="2">
                  <a:txBody>
                    <a:bodyPr/>
                    <a:lstStyle/>
                    <a:p>
                      <a:pPr algn="l" fontAlgn="ctr"/>
                      <a:r>
                        <a:rPr lang="es-CL" sz="1000" b="0" i="0" u="none" strike="noStrike">
                          <a:solidFill>
                            <a:srgbClr val="000000"/>
                          </a:solidFill>
                          <a:effectLst/>
                          <a:latin typeface="Arial Narrow"/>
                        </a:rPr>
                        <a:t>Gtos. Aministracion y Vts.</a:t>
                      </a:r>
                    </a:p>
                  </a:txBody>
                  <a:tcPr marL="7069" marR="7069" marT="7069" marB="0" anchor="ctr">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s-CL"/>
                    </a:p>
                  </a:txBody>
                  <a:tcPr/>
                </a:tc>
                <a:tc>
                  <a:txBody>
                    <a:bodyPr/>
                    <a:lstStyle/>
                    <a:p>
                      <a:pPr algn="r" fontAlgn="ctr"/>
                      <a:r>
                        <a:rPr lang="es-CL" sz="1000" b="0" i="0" u="none" strike="noStrike">
                          <a:solidFill>
                            <a:srgbClr val="000000"/>
                          </a:solidFill>
                          <a:effectLst/>
                          <a:latin typeface="Arial Narrow"/>
                        </a:rPr>
                        <a:t>-245.287</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0" i="0" u="none" strike="noStrike">
                          <a:solidFill>
                            <a:srgbClr val="000000"/>
                          </a:solidFill>
                          <a:effectLst/>
                          <a:latin typeface="Arial Narrow"/>
                        </a:rPr>
                        <a:t>-307.002</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r>
                        <a:rPr lang="es-CL" sz="1000" b="0" i="0" u="none" strike="noStrike">
                          <a:solidFill>
                            <a:srgbClr val="000000"/>
                          </a:solidFill>
                          <a:effectLst/>
                          <a:latin typeface="Arial Narrow"/>
                        </a:rPr>
                        <a:t>-330.070</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0" i="0" u="none" strike="noStrike">
                          <a:solidFill>
                            <a:srgbClr val="000000"/>
                          </a:solidFill>
                          <a:effectLst/>
                          <a:latin typeface="Arial Narrow"/>
                        </a:rPr>
                        <a:t>-259.807</a:t>
                      </a:r>
                    </a:p>
                  </a:txBody>
                  <a:tcPr marL="7069" marR="7069" marT="7069"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17955">
                <a:tc>
                  <a:txBody>
                    <a:bodyPr/>
                    <a:lstStyle/>
                    <a:p>
                      <a:pPr algn="l" fontAlgn="b"/>
                      <a:r>
                        <a:rPr lang="es-CL" sz="1000" b="0" i="0" u="none" strike="noStrike">
                          <a:solidFill>
                            <a:srgbClr val="000000"/>
                          </a:solidFill>
                          <a:effectLst/>
                          <a:latin typeface="Times New Roman"/>
                        </a:rPr>
                        <a:t> </a:t>
                      </a:r>
                    </a:p>
                  </a:txBody>
                  <a:tcPr marL="7069" marR="7069" marT="7069"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7037">
                <a:tc gridSpan="2">
                  <a:txBody>
                    <a:bodyPr/>
                    <a:lstStyle/>
                    <a:p>
                      <a:pPr algn="l" fontAlgn="ctr"/>
                      <a:r>
                        <a:rPr lang="es-CL" sz="1000" b="1" i="0" u="none" strike="noStrike">
                          <a:solidFill>
                            <a:srgbClr val="000000"/>
                          </a:solidFill>
                          <a:effectLst/>
                          <a:latin typeface="Arial Narrow"/>
                        </a:rPr>
                        <a:t>Resultado Operacional</a:t>
                      </a:r>
                    </a:p>
                  </a:txBody>
                  <a:tcPr marL="7069" marR="7069" marT="7069" marB="0" anchor="ctr">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s-CL"/>
                    </a:p>
                  </a:txBody>
                  <a:tcPr/>
                </a:tc>
                <a:tc>
                  <a:txBody>
                    <a:bodyPr/>
                    <a:lstStyle/>
                    <a:p>
                      <a:pPr algn="r" fontAlgn="ctr"/>
                      <a:r>
                        <a:rPr lang="es-CL" sz="1000" b="1" i="0" u="none" strike="noStrike">
                          <a:solidFill>
                            <a:srgbClr val="000000"/>
                          </a:solidFill>
                          <a:effectLst/>
                          <a:latin typeface="Arial Narrow"/>
                        </a:rPr>
                        <a:t>-43.354</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1" i="0" u="none" strike="noStrike">
                          <a:solidFill>
                            <a:srgbClr val="000000"/>
                          </a:solidFill>
                          <a:effectLst/>
                          <a:latin typeface="Arial Narrow"/>
                        </a:rPr>
                        <a:t>27.632</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r>
                        <a:rPr lang="es-CL" sz="1000" b="1" i="0" u="none" strike="noStrike">
                          <a:solidFill>
                            <a:srgbClr val="000000"/>
                          </a:solidFill>
                          <a:effectLst/>
                          <a:latin typeface="Arial Narrow"/>
                        </a:rPr>
                        <a:t>-50.816</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1" i="0" u="none" strike="noStrike">
                          <a:solidFill>
                            <a:srgbClr val="000000"/>
                          </a:solidFill>
                          <a:effectLst/>
                          <a:latin typeface="Arial Narrow"/>
                        </a:rPr>
                        <a:t>24.020</a:t>
                      </a:r>
                    </a:p>
                  </a:txBody>
                  <a:tcPr marL="7069" marR="7069" marT="7069"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17955">
                <a:tc>
                  <a:txBody>
                    <a:bodyPr/>
                    <a:lstStyle/>
                    <a:p>
                      <a:pPr algn="l" fontAlgn="b"/>
                      <a:r>
                        <a:rPr lang="es-CL" sz="1000" b="0" i="0" u="none" strike="noStrike">
                          <a:solidFill>
                            <a:srgbClr val="000000"/>
                          </a:solidFill>
                          <a:effectLst/>
                          <a:latin typeface="Times New Roman"/>
                        </a:rPr>
                        <a:t> </a:t>
                      </a:r>
                    </a:p>
                  </a:txBody>
                  <a:tcPr marL="7069" marR="7069" marT="7069"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17955">
                <a:tc>
                  <a:txBody>
                    <a:bodyPr/>
                    <a:lstStyle/>
                    <a:p>
                      <a:pPr algn="l" fontAlgn="b"/>
                      <a:r>
                        <a:rPr lang="es-CL" sz="1000" b="0" i="0" u="none" strike="noStrike">
                          <a:solidFill>
                            <a:srgbClr val="000000"/>
                          </a:solidFill>
                          <a:effectLst/>
                          <a:latin typeface="Times New Roman"/>
                        </a:rPr>
                        <a:t> </a:t>
                      </a:r>
                    </a:p>
                  </a:txBody>
                  <a:tcPr marL="7069" marR="7069" marT="706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a:noFill/>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a:noFill/>
                    </a:lnT>
                    <a:lnB>
                      <a:noFill/>
                    </a:lnB>
                    <a:solidFill>
                      <a:srgbClr val="D9D9D9"/>
                    </a:solidFill>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a:noFill/>
                    </a:lnT>
                    <a:lnB>
                      <a:noFill/>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a:noFill/>
                    </a:lnT>
                    <a:lnB>
                      <a:noFill/>
                    </a:lnB>
                    <a:solidFill>
                      <a:srgbClr val="D9D9D9"/>
                    </a:solidFill>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w="6350" cap="flat" cmpd="sng" algn="ctr">
                      <a:solidFill>
                        <a:srgbClr val="000000"/>
                      </a:solidFill>
                      <a:prstDash val="solid"/>
                      <a:round/>
                      <a:headEnd type="none" w="med" len="med"/>
                      <a:tailEnd type="none" w="med" len="med"/>
                    </a:lnR>
                    <a:lnT>
                      <a:noFill/>
                    </a:lnT>
                    <a:lnB>
                      <a:noFill/>
                    </a:lnB>
                  </a:tcPr>
                </a:tc>
              </a:tr>
              <a:tr h="227037">
                <a:tc gridSpan="2">
                  <a:txBody>
                    <a:bodyPr/>
                    <a:lstStyle/>
                    <a:p>
                      <a:pPr algn="l" fontAlgn="ctr"/>
                      <a:r>
                        <a:rPr lang="es-CL" sz="1000" b="1" i="0" u="none" strike="noStrike">
                          <a:solidFill>
                            <a:srgbClr val="000000"/>
                          </a:solidFill>
                          <a:effectLst/>
                          <a:latin typeface="Arial Narrow"/>
                        </a:rPr>
                        <a:t>Resultado No Operacional</a:t>
                      </a:r>
                    </a:p>
                  </a:txBody>
                  <a:tcPr marL="7069" marR="7069" marT="7069" marB="0" anchor="ctr">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s-CL"/>
                    </a:p>
                  </a:txBody>
                  <a:tcPr/>
                </a:tc>
                <a:tc>
                  <a:txBody>
                    <a:bodyPr/>
                    <a:lstStyle/>
                    <a:p>
                      <a:pPr algn="r" fontAlgn="ctr"/>
                      <a:r>
                        <a:rPr lang="es-CL" sz="1000" b="1" i="0" u="none" strike="noStrike" dirty="0">
                          <a:solidFill>
                            <a:srgbClr val="000000"/>
                          </a:solidFill>
                          <a:effectLst/>
                          <a:latin typeface="Arial Narrow"/>
                        </a:rPr>
                        <a:t>0</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1" i="0" u="none" strike="noStrike">
                          <a:solidFill>
                            <a:srgbClr val="000000"/>
                          </a:solidFill>
                          <a:effectLst/>
                          <a:latin typeface="Arial Narrow"/>
                        </a:rPr>
                        <a:t>0</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r>
                        <a:rPr lang="es-CL" sz="1000" b="1" i="0" u="none" strike="noStrike">
                          <a:solidFill>
                            <a:srgbClr val="000000"/>
                          </a:solidFill>
                          <a:effectLst/>
                          <a:latin typeface="Arial Narrow"/>
                        </a:rPr>
                        <a:t>0</a:t>
                      </a:r>
                    </a:p>
                  </a:txBody>
                  <a:tcPr marL="7069" marR="7069" marT="7069" marB="0" anchor="ctr">
                    <a:lnL>
                      <a:noFill/>
                    </a:lnL>
                    <a:lnR>
                      <a:noFill/>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1" i="0" u="none" strike="noStrike">
                          <a:solidFill>
                            <a:srgbClr val="000000"/>
                          </a:solidFill>
                          <a:effectLst/>
                          <a:latin typeface="Arial Narrow"/>
                        </a:rPr>
                        <a:t>0</a:t>
                      </a:r>
                    </a:p>
                  </a:txBody>
                  <a:tcPr marL="7069" marR="7069" marT="7069"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27037">
                <a:tc>
                  <a:txBody>
                    <a:bodyPr/>
                    <a:lstStyle/>
                    <a:p>
                      <a:pPr algn="l" fontAlgn="b"/>
                      <a:r>
                        <a:rPr lang="es-CL" sz="1000" b="0" i="0" u="none" strike="noStrike">
                          <a:solidFill>
                            <a:srgbClr val="000000"/>
                          </a:solidFill>
                          <a:effectLst/>
                          <a:latin typeface="Times New Roman"/>
                        </a:rPr>
                        <a:t> </a:t>
                      </a:r>
                    </a:p>
                  </a:txBody>
                  <a:tcPr marL="7069" marR="7069" marT="7069"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s-CL" sz="1000" b="0" i="0" u="none" strike="noStrike">
                        <a:solidFill>
                          <a:srgbClr val="000000"/>
                        </a:solidFill>
                        <a:effectLst/>
                        <a:latin typeface="Times New Roman"/>
                      </a:endParaRPr>
                    </a:p>
                  </a:txBody>
                  <a:tcPr marL="7069" marR="7069" marT="70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s-CL" sz="1000" b="0" i="0" u="none" strike="noStrike">
                          <a:solidFill>
                            <a:srgbClr val="000000"/>
                          </a:solidFill>
                          <a:effectLst/>
                          <a:latin typeface="Times New Roman"/>
                        </a:rPr>
                        <a:t> </a:t>
                      </a:r>
                    </a:p>
                  </a:txBody>
                  <a:tcPr marL="7069" marR="7069" marT="7069"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666">
                <a:tc gridSpan="2">
                  <a:txBody>
                    <a:bodyPr/>
                    <a:lstStyle/>
                    <a:p>
                      <a:pPr algn="l" fontAlgn="ctr"/>
                      <a:r>
                        <a:rPr lang="es-CL" sz="1000" b="1" i="0" u="none" strike="noStrike">
                          <a:solidFill>
                            <a:srgbClr val="000000"/>
                          </a:solidFill>
                          <a:effectLst/>
                          <a:latin typeface="Arial Narrow"/>
                        </a:rPr>
                        <a:t>Utilidad ( Perdida ) del Ejercicio</a:t>
                      </a:r>
                    </a:p>
                  </a:txBody>
                  <a:tcPr marL="7069" marR="7069" marT="7069"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L"/>
                    </a:p>
                  </a:txBody>
                  <a:tcPr/>
                </a:tc>
                <a:tc>
                  <a:txBody>
                    <a:bodyPr/>
                    <a:lstStyle/>
                    <a:p>
                      <a:pPr algn="r" fontAlgn="ctr"/>
                      <a:r>
                        <a:rPr lang="es-CL" sz="1000" b="1" i="0" u="none" strike="noStrike">
                          <a:solidFill>
                            <a:srgbClr val="000000"/>
                          </a:solidFill>
                          <a:effectLst/>
                          <a:latin typeface="Arial Narrow"/>
                        </a:rPr>
                        <a:t>-43.354</a:t>
                      </a:r>
                    </a:p>
                  </a:txBody>
                  <a:tcPr marL="7069" marR="7069" marT="706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1" i="0" u="none" strike="noStrike">
                          <a:solidFill>
                            <a:srgbClr val="000000"/>
                          </a:solidFill>
                          <a:effectLst/>
                          <a:latin typeface="Arial Narrow"/>
                        </a:rPr>
                        <a:t>27.632</a:t>
                      </a:r>
                    </a:p>
                  </a:txBody>
                  <a:tcPr marL="7069" marR="7069" marT="706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L" sz="1000" b="1" i="0" u="none" strike="noStrike">
                          <a:solidFill>
                            <a:srgbClr val="000000"/>
                          </a:solidFill>
                          <a:effectLst/>
                          <a:latin typeface="Arial Narrow"/>
                        </a:rPr>
                        <a:t>-50.816</a:t>
                      </a:r>
                    </a:p>
                  </a:txBody>
                  <a:tcPr marL="7069" marR="7069" marT="706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r>
                        <a:rPr lang="es-CL" sz="1000" b="1" i="0" u="none" strike="noStrike" dirty="0">
                          <a:solidFill>
                            <a:srgbClr val="000000"/>
                          </a:solidFill>
                          <a:effectLst/>
                          <a:latin typeface="Arial Narrow"/>
                        </a:rPr>
                        <a:t>24.020</a:t>
                      </a:r>
                    </a:p>
                  </a:txBody>
                  <a:tcPr marL="7069" marR="7069" marT="7069"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3" name="CuadroTexto 2"/>
          <p:cNvSpPr txBox="1"/>
          <p:nvPr/>
        </p:nvSpPr>
        <p:spPr>
          <a:xfrm>
            <a:off x="575556" y="5661248"/>
            <a:ext cx="7632848" cy="276999"/>
          </a:xfrm>
          <a:prstGeom prst="rect">
            <a:avLst/>
          </a:prstGeom>
          <a:noFill/>
        </p:spPr>
        <p:txBody>
          <a:bodyPr wrap="square" rtlCol="0">
            <a:spAutoFit/>
          </a:bodyPr>
          <a:lstStyle/>
          <a:p>
            <a:r>
              <a:rPr lang="es-CL" sz="1200" dirty="0" smtClean="0">
                <a:latin typeface="+mn-lt"/>
              </a:rPr>
              <a:t>Durante 2016 se realizó una Auditoría desde Subsecretaría, la que aun está en proceso de Informe Final.</a:t>
            </a:r>
            <a:endParaRPr lang="es-CL" sz="1200" dirty="0">
              <a:latin typeface="+mn-lt"/>
            </a:endParaRPr>
          </a:p>
        </p:txBody>
      </p:sp>
    </p:spTree>
    <p:extLst>
      <p:ext uri="{BB962C8B-B14F-4D97-AF65-F5344CB8AC3E}">
        <p14:creationId xmlns:p14="http://schemas.microsoft.com/office/powerpoint/2010/main" val="16709000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0"/>
            <a:ext cx="9252520" cy="6997501"/>
          </a:xfrm>
          <a:prstGeom prst="rect">
            <a:avLst/>
          </a:prstGeom>
        </p:spPr>
      </p:pic>
      <p:pic>
        <p:nvPicPr>
          <p:cNvPr id="6" name="Imagen 5"/>
          <p:cNvPicPr>
            <a:picLocks noChangeAspect="1"/>
          </p:cNvPicPr>
          <p:nvPr/>
        </p:nvPicPr>
        <p:blipFill rotWithShape="1">
          <a:blip r:embed="rId4"/>
          <a:srcRect t="1" r="35046" b="59667"/>
          <a:stretch/>
        </p:blipFill>
        <p:spPr>
          <a:xfrm>
            <a:off x="1070083" y="3109069"/>
            <a:ext cx="8182437" cy="3888432"/>
          </a:xfrm>
          <a:prstGeom prst="rect">
            <a:avLst/>
          </a:prstGeom>
        </p:spPr>
      </p:pic>
      <p:sp>
        <p:nvSpPr>
          <p:cNvPr id="5" name="4 CuadroTexto"/>
          <p:cNvSpPr txBox="1"/>
          <p:nvPr/>
        </p:nvSpPr>
        <p:spPr>
          <a:xfrm>
            <a:off x="395536" y="4509120"/>
            <a:ext cx="2808312" cy="369332"/>
          </a:xfrm>
          <a:prstGeom prst="rect">
            <a:avLst/>
          </a:prstGeom>
          <a:noFill/>
        </p:spPr>
        <p:txBody>
          <a:bodyPr wrap="square" rtlCol="0">
            <a:spAutoFit/>
          </a:bodyPr>
          <a:lstStyle/>
          <a:p>
            <a:pPr algn="ctr"/>
            <a:r>
              <a:rPr lang="es-CL" dirty="0" smtClean="0">
                <a:solidFill>
                  <a:schemeClr val="bg1"/>
                </a:solidFill>
                <a:latin typeface="+mj-lt"/>
              </a:rPr>
              <a:t>www.fucoa. cl</a:t>
            </a:r>
            <a:endParaRPr lang="es-CL" dirty="0">
              <a:solidFill>
                <a:schemeClr val="bg1"/>
              </a:solidFill>
              <a:latin typeface="+mj-lt"/>
            </a:endParaRPr>
          </a:p>
        </p:txBody>
      </p:sp>
    </p:spTree>
    <p:extLst>
      <p:ext uri="{BB962C8B-B14F-4D97-AF65-F5344CB8AC3E}">
        <p14:creationId xmlns:p14="http://schemas.microsoft.com/office/powerpoint/2010/main" val="1944176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1340768"/>
            <a:ext cx="6901784" cy="1353191"/>
          </a:xfrm>
          <a:prstGeom prst="rect">
            <a:avLst/>
          </a:prstGeom>
        </p:spPr>
        <p:txBody>
          <a:bodyPr wrap="square">
            <a:spAutoFit/>
          </a:bodyPr>
          <a:lstStyle/>
          <a:p>
            <a:pPr algn="just">
              <a:lnSpc>
                <a:spcPct val="115000"/>
              </a:lnSpc>
              <a:spcAft>
                <a:spcPts val="1000"/>
              </a:spcAft>
            </a:pPr>
            <a:r>
              <a:rPr lang="es-CL" sz="1600" b="1" dirty="0">
                <a:solidFill>
                  <a:srgbClr val="0070C0"/>
                </a:solidFill>
                <a:latin typeface="Calibri" panose="020F0502020204030204" pitchFamily="34" charset="0"/>
                <a:ea typeface="Calibri" panose="020F0502020204030204" pitchFamily="34" charset="0"/>
                <a:cs typeface="Arial" panose="020B0604020202020204" pitchFamily="34" charset="0"/>
              </a:rPr>
              <a:t>Revista Comisión Nacional de Riego 2016-2017</a:t>
            </a:r>
            <a:endParaRPr lang="es-CL" sz="16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Durante el año pasado, se continuó con la edición de la revista Comisión Nacional de </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Riego (CNR), </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en la que el equipo periodístico de FUCOA participa en la producción y redacción de artículos, y en la revisión y edición de contenidos.</a:t>
            </a:r>
            <a:endParaRPr lang="es-CL" sz="16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4787" y="3068960"/>
            <a:ext cx="2315679" cy="3016130"/>
          </a:xfrm>
          <a:prstGeom prst="rect">
            <a:avLst/>
          </a:prstGeom>
        </p:spPr>
      </p:pic>
      <p:pic>
        <p:nvPicPr>
          <p:cNvPr id="5" name="Imagen 4"/>
          <p:cNvPicPr/>
          <p:nvPr/>
        </p:nvPicPr>
        <p:blipFill>
          <a:blip r:embed="rId3" cstate="print">
            <a:extLst>
              <a:ext uri="{28A0092B-C50C-407E-A947-70E740481C1C}">
                <a14:useLocalDpi xmlns:a14="http://schemas.microsoft.com/office/drawing/2010/main" val="0"/>
              </a:ext>
            </a:extLst>
          </a:blip>
          <a:stretch>
            <a:fillRect/>
          </a:stretch>
        </p:blipFill>
        <p:spPr bwMode="auto">
          <a:xfrm>
            <a:off x="1979712" y="3068818"/>
            <a:ext cx="2314164" cy="30141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0584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6240" y="4390832"/>
            <a:ext cx="5869976" cy="1770228"/>
          </a:xfrm>
          <a:prstGeom prst="rect">
            <a:avLst/>
          </a:prstGeom>
        </p:spPr>
        <p:txBody>
          <a:bodyPr wrap="square">
            <a:spAutoFit/>
          </a:bodyPr>
          <a:lstStyle/>
          <a:p>
            <a:pPr algn="just">
              <a:lnSpc>
                <a:spcPct val="115000"/>
              </a:lnSpc>
              <a:spcAft>
                <a:spcPts val="1000"/>
              </a:spcAft>
            </a:pPr>
            <a:r>
              <a:rPr lang="es-CL" b="1" dirty="0">
                <a:solidFill>
                  <a:srgbClr val="0070C0"/>
                </a:solidFill>
                <a:latin typeface="Calibri" panose="020F0502020204030204" pitchFamily="34" charset="0"/>
                <a:ea typeface="Calibri" panose="020F0502020204030204" pitchFamily="34" charset="0"/>
                <a:cs typeface="Arial" panose="020B0604020202020204" pitchFamily="34" charset="0"/>
              </a:rPr>
              <a:t>Comunicaciones</a:t>
            </a:r>
            <a:endParaRPr lang="es-CL" sz="16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Se reforzó la difusión del Concurso Historias de Nuestra Tierra a través de un reimpulso a sus RR.SS., planificación estratégica  y plan de </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medios, </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como también por medio de un trabajo conjunto entre Prensa </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Minagri</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y FUCOA para difusión con focalización regional, lo que permitió contar con más y mejor difusión a lo largo del país.</a:t>
            </a:r>
            <a:endParaRPr lang="es-CL" sz="1600" dirty="0">
              <a:solidFill>
                <a:schemeClr val="tx1">
                  <a:lumMod val="85000"/>
                  <a:lumOff val="15000"/>
                </a:schemeClr>
              </a:solidFill>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sp>
        <p:nvSpPr>
          <p:cNvPr id="4" name="Rectángulo 3"/>
          <p:cNvSpPr/>
          <p:nvPr/>
        </p:nvSpPr>
        <p:spPr>
          <a:xfrm>
            <a:off x="646240" y="1260811"/>
            <a:ext cx="5941984" cy="2905924"/>
          </a:xfrm>
          <a:prstGeom prst="rect">
            <a:avLst/>
          </a:prstGeom>
        </p:spPr>
        <p:txBody>
          <a:bodyPr wrap="square">
            <a:spAutoFit/>
          </a:bodyPr>
          <a:lstStyle/>
          <a:p>
            <a:pPr algn="just">
              <a:lnSpc>
                <a:spcPct val="115000"/>
              </a:lnSpc>
              <a:spcAft>
                <a:spcPts val="1000"/>
              </a:spcAft>
            </a:pPr>
            <a:r>
              <a:rPr lang="es-CL" b="1" dirty="0">
                <a:solidFill>
                  <a:srgbClr val="0070C0"/>
                </a:solidFill>
                <a:latin typeface="Calibri" panose="020F0502020204030204" pitchFamily="34" charset="0"/>
                <a:ea typeface="Calibri" panose="020F0502020204030204" pitchFamily="34" charset="0"/>
                <a:cs typeface="Arial" panose="020B0604020202020204" pitchFamily="34" charset="0"/>
              </a:rPr>
              <a:t>Editorial</a:t>
            </a:r>
            <a:endParaRPr lang="es-CL" sz="16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 nivel editorial, la Fundación colaboró en importantes </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publicaciones:</a:t>
            </a:r>
            <a:endParaRPr lang="es-CL" sz="16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6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6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Los Colores de la Salud” </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Minagri-Inta</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6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6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6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Chiloé contado desde la cocina” </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Odepa</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 FUCOA). Este libro ganó en la categoría “</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Best</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Woman</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Chef </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Cookbook</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y “</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Best</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Local </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Cuisine</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Book” del certamen </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Gourmand</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World</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a:t>
            </a:r>
            <a:r>
              <a:rPr lang="es-CL" sz="1600" dirty="0" err="1"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Cookbook</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cuya premiación se llevará a cabo este año en China.</a:t>
            </a:r>
            <a:endParaRPr lang="es-CL" sz="16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s-CL" sz="16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600" b="1"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Bitácora de Turismo Rural” </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r>
              <a:rPr lang="es-CL" sz="1600" dirty="0" err="1">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Indap</a:t>
            </a:r>
            <a:r>
              <a:rPr lang="es-CL" sz="16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 – FUCOA</a:t>
            </a:r>
            <a:r>
              <a:rPr lang="es-CL" sz="16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6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233557">
            <a:off x="6702246" y="1366469"/>
            <a:ext cx="2098014" cy="2095760"/>
          </a:xfrm>
          <a:prstGeom prst="rect">
            <a:avLst/>
          </a:prstGeom>
          <a:effectLst>
            <a:outerShdw blurRad="50800" dist="38100" dir="2700000" algn="tl" rotWithShape="0">
              <a:prstClr val="black">
                <a:alpha val="40000"/>
              </a:prstClr>
            </a:outerShdw>
          </a:effectLst>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3665135"/>
            <a:ext cx="1003200" cy="1003200"/>
          </a:xfrm>
          <a:prstGeom prst="rect">
            <a:avLst/>
          </a:prstGeom>
        </p:spPr>
      </p:pic>
    </p:spTree>
    <p:extLst>
      <p:ext uri="{BB962C8B-B14F-4D97-AF65-F5344CB8AC3E}">
        <p14:creationId xmlns:p14="http://schemas.microsoft.com/office/powerpoint/2010/main" val="72691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400250"/>
            <a:ext cx="4968552" cy="2578655"/>
          </a:xfrm>
          <a:prstGeom prst="rect">
            <a:avLst/>
          </a:prstGeom>
        </p:spPr>
        <p:txBody>
          <a:bodyPr wrap="square">
            <a:spAutoFit/>
          </a:bodyPr>
          <a:lstStyle/>
          <a:p>
            <a:pPr algn="just">
              <a:lnSpc>
                <a:spcPct val="115000"/>
              </a:lnSpc>
              <a:spcAft>
                <a:spcPts val="1000"/>
              </a:spcAft>
            </a:pPr>
            <a:r>
              <a:rPr lang="es-CL" sz="1400" b="1" dirty="0">
                <a:solidFill>
                  <a:srgbClr val="0070C0"/>
                </a:solidFill>
                <a:latin typeface="Calibri" panose="020F0502020204030204" pitchFamily="34" charset="0"/>
                <a:ea typeface="Calibri" panose="020F0502020204030204" pitchFamily="34" charset="0"/>
                <a:cs typeface="Arial" panose="020B0604020202020204" pitchFamily="34" charset="0"/>
              </a:rPr>
              <a:t>Producción Radial 2016</a:t>
            </a:r>
            <a:endParaRPr lang="es-CL" sz="1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El programa Chile Rural 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un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espacio informativo que está dirigido a localidades rurales,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pequeños/as agricultores/as,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organizaciones campesinas y público en general. Se edita una vez por semana y se emite en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más </a:t>
            </a: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 75 radios (pagadas y voluntarias) de Arica a Punta </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Arenas, que se han convertido en una </a:t>
            </a:r>
            <a:r>
              <a:rPr lang="es-CL" sz="1400" b="1"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red única radial del mundo rural.</a:t>
            </a:r>
            <a:endParaRPr lang="es-CL" sz="14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CL" sz="1400" dirty="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Desde 2016, algunas secciones del programa tuvieron patrocinio de servicios como Indap y se incluyeron avisos informativos</a:t>
            </a:r>
            <a:r>
              <a:rPr lang="es-CL" sz="1400" dirty="0" smtClean="0">
                <a:solidFill>
                  <a:schemeClr val="tx1">
                    <a:lumMod val="85000"/>
                    <a:lumOff val="15000"/>
                  </a:schemeClr>
                </a:solidFill>
                <a:latin typeface="Calibri" panose="020F0502020204030204" pitchFamily="34" charset="0"/>
                <a:ea typeface="Calibri" panose="020F0502020204030204" pitchFamily="34" charset="0"/>
                <a:cs typeface="Arial" panose="020B0604020202020204" pitchFamily="34" charset="0"/>
              </a:rPr>
              <a:t>.</a:t>
            </a:r>
            <a:endParaRPr lang="es-CL" sz="14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2 Subtítulo"/>
          <p:cNvSpPr txBox="1">
            <a:spLocks/>
          </p:cNvSpPr>
          <p:nvPr/>
        </p:nvSpPr>
        <p:spPr>
          <a:xfrm>
            <a:off x="611560" y="332656"/>
            <a:ext cx="7786688" cy="71995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s-CL" sz="2800" b="1" dirty="0" smtClean="0">
                <a:solidFill>
                  <a:srgbClr val="0070C0"/>
                </a:solidFill>
              </a:rPr>
              <a:t>Área de Comunicaciones y Medios</a:t>
            </a:r>
            <a:endParaRPr lang="es-CL" altLang="es-CL" sz="2800" b="1" dirty="0" smtClean="0">
              <a:solidFill>
                <a:srgbClr val="0070C0"/>
              </a:solidFill>
            </a:endParaRPr>
          </a:p>
        </p:txBody>
      </p:sp>
      <p:pic>
        <p:nvPicPr>
          <p:cNvPr id="4" name="2 Imagen"/>
          <p:cNvPicPr>
            <a:picLocks noChangeAspect="1"/>
          </p:cNvPicPr>
          <p:nvPr/>
        </p:nvPicPr>
        <p:blipFill rotWithShape="1">
          <a:blip r:embed="rId2" cstate="print">
            <a:extLst>
              <a:ext uri="{28A0092B-C50C-407E-A947-70E740481C1C}">
                <a14:useLocalDpi xmlns:a14="http://schemas.microsoft.com/office/drawing/2010/main" val="0"/>
              </a:ext>
            </a:extLst>
          </a:blip>
          <a:srcRect l="19051" r="2843"/>
          <a:stretch/>
        </p:blipFill>
        <p:spPr>
          <a:xfrm>
            <a:off x="5724128" y="1483582"/>
            <a:ext cx="3132856" cy="2089434"/>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4994565"/>
            <a:ext cx="6928376" cy="1342373"/>
          </a:xfrm>
          <a:prstGeom prst="rect">
            <a:avLst/>
          </a:prstGeom>
        </p:spPr>
      </p:pic>
      <p:sp>
        <p:nvSpPr>
          <p:cNvPr id="6" name="Rectángulo 5"/>
          <p:cNvSpPr/>
          <p:nvPr/>
        </p:nvSpPr>
        <p:spPr>
          <a:xfrm>
            <a:off x="5724128" y="3628762"/>
            <a:ext cx="3132856" cy="2031325"/>
          </a:xfrm>
          <a:prstGeom prst="rect">
            <a:avLst/>
          </a:prstGeom>
          <a:solidFill>
            <a:srgbClr val="00A0DF"/>
          </a:solidFill>
        </p:spPr>
        <p:txBody>
          <a:bodyPr wrap="square">
            <a:spAutoFit/>
          </a:bodyPr>
          <a:lstStyle/>
          <a:p>
            <a:r>
              <a:rPr lang="es-CL" sz="1400" b="1" dirty="0">
                <a:solidFill>
                  <a:schemeClr val="bg1"/>
                </a:solidFill>
                <a:latin typeface="Calibri" panose="020F0502020204030204" pitchFamily="34" charset="0"/>
                <a:ea typeface="Calibri" panose="020F0502020204030204" pitchFamily="34" charset="0"/>
                <a:cs typeface="Arial" panose="020B0604020202020204" pitchFamily="34" charset="0"/>
              </a:rPr>
              <a:t>Proyecto Radio Online</a:t>
            </a:r>
            <a:r>
              <a:rPr lang="es-CL" sz="1400" dirty="0">
                <a:solidFill>
                  <a:schemeClr val="bg1"/>
                </a:solidFill>
                <a:latin typeface="Calibri" panose="020F0502020204030204" pitchFamily="34" charset="0"/>
                <a:ea typeface="Calibri" panose="020F0502020204030204" pitchFamily="34" charset="0"/>
                <a:cs typeface="Arial" panose="020B0604020202020204" pitchFamily="34" charset="0"/>
              </a:rPr>
              <a:t>: durante el año 2016, se realizó un replanteamiento de la iniciativa 2014 en conjunto con el equipo de Prensa </a:t>
            </a:r>
            <a:r>
              <a:rPr lang="es-CL" sz="1400" dirty="0" err="1">
                <a:solidFill>
                  <a:schemeClr val="bg1"/>
                </a:solidFill>
                <a:latin typeface="Calibri" panose="020F0502020204030204" pitchFamily="34" charset="0"/>
                <a:ea typeface="Calibri" panose="020F0502020204030204" pitchFamily="34" charset="0"/>
                <a:cs typeface="Arial" panose="020B0604020202020204" pitchFamily="34" charset="0"/>
              </a:rPr>
              <a:t>Minagri</a:t>
            </a:r>
            <a:r>
              <a:rPr lang="es-CL" sz="1400" dirty="0">
                <a:solidFill>
                  <a:schemeClr val="bg1"/>
                </a:solidFill>
                <a:latin typeface="Calibri" panose="020F0502020204030204" pitchFamily="34" charset="0"/>
                <a:ea typeface="Calibri" panose="020F0502020204030204" pitchFamily="34" charset="0"/>
                <a:cs typeface="Arial" panose="020B0604020202020204" pitchFamily="34" charset="0"/>
              </a:rPr>
              <a:t>. Además, se hizo una planificación macro de los espacios que se pueden ofrecer a los distintos servicios del agro</a:t>
            </a:r>
            <a:r>
              <a:rPr lang="es-CL" sz="1400" dirty="0" smtClean="0">
                <a:solidFill>
                  <a:schemeClr val="bg1"/>
                </a:solidFill>
                <a:latin typeface="Calibri" panose="020F0502020204030204" pitchFamily="34" charset="0"/>
                <a:ea typeface="Calibri" panose="020F0502020204030204" pitchFamily="34" charset="0"/>
                <a:cs typeface="Arial" panose="020B0604020202020204" pitchFamily="34" charset="0"/>
              </a:rPr>
              <a:t>. Se espera la puesta en marcha en conjunto con el nuevo sitio web </a:t>
            </a:r>
            <a:r>
              <a:rPr lang="es-CL" sz="1400" dirty="0" err="1" smtClean="0">
                <a:solidFill>
                  <a:schemeClr val="bg1"/>
                </a:solidFill>
                <a:latin typeface="Calibri" panose="020F0502020204030204" pitchFamily="34" charset="0"/>
                <a:ea typeface="Calibri" panose="020F0502020204030204" pitchFamily="34" charset="0"/>
                <a:cs typeface="Arial" panose="020B0604020202020204" pitchFamily="34" charset="0"/>
              </a:rPr>
              <a:t>Minagri</a:t>
            </a:r>
            <a:r>
              <a:rPr lang="es-CL" sz="1400" dirty="0" smtClean="0">
                <a:solidFill>
                  <a:schemeClr val="bg1"/>
                </a:solidFill>
                <a:latin typeface="Calibri" panose="020F0502020204030204" pitchFamily="34" charset="0"/>
                <a:ea typeface="Calibri" panose="020F0502020204030204" pitchFamily="34" charset="0"/>
                <a:cs typeface="Arial" panose="020B0604020202020204" pitchFamily="34" charset="0"/>
              </a:rPr>
              <a:t>, en mayo 2017.</a:t>
            </a:r>
            <a:endParaRPr lang="es-CL" sz="1400" dirty="0">
              <a:solidFill>
                <a:schemeClr val="bg1"/>
              </a:solidFill>
            </a:endParaRPr>
          </a:p>
        </p:txBody>
      </p:sp>
    </p:spTree>
    <p:extLst>
      <p:ext uri="{BB962C8B-B14F-4D97-AF65-F5344CB8AC3E}">
        <p14:creationId xmlns:p14="http://schemas.microsoft.com/office/powerpoint/2010/main" val="381090102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7308</TotalTime>
  <Words>6091</Words>
  <Application>Microsoft Office PowerPoint</Application>
  <PresentationFormat>Presentación en pantalla (4:3)</PresentationFormat>
  <Paragraphs>896</Paragraphs>
  <Slides>63</Slides>
  <Notes>12</Notes>
  <HiddenSlides>0</HiddenSlides>
  <MMClips>0</MMClips>
  <ScaleCrop>false</ScaleCrop>
  <HeadingPairs>
    <vt:vector size="4" baseType="variant">
      <vt:variant>
        <vt:lpstr>Tema</vt:lpstr>
      </vt:variant>
      <vt:variant>
        <vt:i4>1</vt:i4>
      </vt:variant>
      <vt:variant>
        <vt:lpstr>Títulos de diapositiva</vt:lpstr>
      </vt:variant>
      <vt:variant>
        <vt:i4>63</vt:i4>
      </vt:variant>
    </vt:vector>
  </HeadingPairs>
  <TitlesOfParts>
    <vt:vector size="64"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Síntesis de los ingresos de la Fundación  </vt:lpstr>
      <vt:lpstr>Síntesis de los ingresos de la Fundación  / Convenio Transferencia  </vt:lpstr>
      <vt:lpstr>Síntesis de los ingresos de la Fundación / Indap  </vt:lpstr>
      <vt:lpstr>Síntesis de los ingresos de la Fundación / SAG  </vt:lpstr>
      <vt:lpstr>Síntesis de los ingresos de la Fundación / CONAF  </vt:lpstr>
      <vt:lpstr>Convenio Marco  </vt:lpstr>
      <vt:lpstr>Presentación de PowerPoint</vt:lpstr>
      <vt:lpstr>Proyectos en ejecución 2016-2017</vt:lpstr>
      <vt:lpstr>Reforma Agraria 2017</vt:lpstr>
      <vt:lpstr>Presentación de PowerPoint</vt:lpstr>
      <vt:lpstr>Presentación de PowerPoint</vt:lpstr>
      <vt:lpstr>Situación CIO </vt:lpstr>
      <vt:lpstr>Presentación de PowerPoint</vt:lpstr>
      <vt:lpstr>Balance Clasificado 2016 (preliminar)</vt:lpstr>
      <vt:lpstr>Balance Clasificado 2016 (preliminar)</vt:lpstr>
      <vt:lpstr>Estado de Resultados Comparativos 2013_2016</vt:lpstr>
      <vt:lpstr>Presentación de PowerPoint</vt:lpstr>
    </vt:vector>
  </TitlesOfParts>
  <Company>Fundación Comunicaciones del Agro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MINISTERIO DE AGRICULTURA</dc:title>
  <dc:creator>Silvia Suarez</dc:creator>
  <cp:lastModifiedBy>Usuario de Windows</cp:lastModifiedBy>
  <cp:revision>826</cp:revision>
  <cp:lastPrinted>2015-07-06T22:23:41Z</cp:lastPrinted>
  <dcterms:created xsi:type="dcterms:W3CDTF">2010-06-08T15:29:27Z</dcterms:created>
  <dcterms:modified xsi:type="dcterms:W3CDTF">2018-03-12T13:17:34Z</dcterms:modified>
</cp:coreProperties>
</file>